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ppt/tags/tag2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305" r:id="rId4"/>
    <p:sldId id="258" r:id="rId5"/>
    <p:sldId id="303" r:id="rId6"/>
    <p:sldId id="259" r:id="rId7"/>
    <p:sldId id="292" r:id="rId8"/>
    <p:sldId id="263" r:id="rId9"/>
    <p:sldId id="264" r:id="rId10"/>
    <p:sldId id="268" r:id="rId11"/>
    <p:sldId id="271" r:id="rId12"/>
    <p:sldId id="272" r:id="rId13"/>
    <p:sldId id="287" r:id="rId14"/>
    <p:sldId id="295" r:id="rId15"/>
    <p:sldId id="296" r:id="rId16"/>
    <p:sldId id="297" r:id="rId17"/>
    <p:sldId id="299" r:id="rId18"/>
    <p:sldId id="298" r:id="rId19"/>
    <p:sldId id="275" r:id="rId20"/>
    <p:sldId id="289" r:id="rId21"/>
    <p:sldId id="276" r:id="rId22"/>
    <p:sldId id="277" r:id="rId23"/>
    <p:sldId id="288" r:id="rId24"/>
    <p:sldId id="279" r:id="rId25"/>
    <p:sldId id="282" r:id="rId26"/>
    <p:sldId id="283" r:id="rId27"/>
    <p:sldId id="281" r:id="rId28"/>
    <p:sldId id="306" r:id="rId29"/>
    <p:sldId id="307" r:id="rId30"/>
  </p:sldIdLst>
  <p:sldSz cx="9144000" cy="6858000" type="screen4x3"/>
  <p:notesSz cx="6797675" cy="9928225"/>
  <p:defaultTextStyle>
    <a:defPPr>
      <a:defRPr lang="es-C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90" autoAdjust="0"/>
    <p:restoredTop sz="94660"/>
  </p:normalViewPr>
  <p:slideViewPr>
    <p:cSldViewPr>
      <p:cViewPr>
        <p:scale>
          <a:sx n="84" d="100"/>
          <a:sy n="84" d="100"/>
        </p:scale>
        <p:origin x="-2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12D026-D3AF-468B-B68A-45668DD5BA86}" type="datetimeFigureOut">
              <a:rPr lang="es-ES"/>
              <a:pPr/>
              <a:t>21/11/2013</a:t>
            </a:fld>
            <a:endParaRPr lang="es-E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670DCF9-F75D-4406-B8C5-1459C0BB9A16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9291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B9FC88A-5FAD-4DCD-9DED-083BC70B58C7}" type="datetimeFigureOut">
              <a:rPr lang="es-CO"/>
              <a:pPr>
                <a:defRPr/>
              </a:pPr>
              <a:t>21/11/2013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O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1038" y="4716463"/>
            <a:ext cx="5435600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CO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C8D6861-DB96-400B-853B-AD741A18582A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52409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84F5FC1-E5D1-434D-9E2B-BA17E22D6AAA}" type="slidenum">
              <a:rPr lang="es-CO" smtClean="0"/>
              <a:pPr/>
              <a:t>1</a:t>
            </a:fld>
            <a:endParaRPr lang="es-CO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_tradnl" smtClean="0"/>
          </a:p>
        </p:txBody>
      </p:sp>
      <p:sp>
        <p:nvSpPr>
          <p:cNvPr id="26627" name="3 Marcador de fecha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fld id="{DB1AB8E6-C68A-43A7-85D0-317E97331AA3}" type="datetime1">
              <a:rPr lang="en-US" smtClean="0"/>
              <a:pPr/>
              <a:t>11/21/2013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3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754551C-4861-47ED-AEFE-3A8D19CA49C8}" type="slidenum">
              <a:rPr lang="es-CO" smtClean="0"/>
              <a:pPr/>
              <a:t>8</a:t>
            </a:fld>
            <a:endParaRPr lang="es-CO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3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BDD1D76-A19B-4A2A-A880-5902249448B7}" type="slidenum">
              <a:rPr lang="es-CO" smtClean="0"/>
              <a:pPr/>
              <a:t>22</a:t>
            </a:fld>
            <a:endParaRPr lang="es-CO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_tradnl" dirty="0" smtClean="0"/>
          </a:p>
        </p:txBody>
      </p:sp>
      <p:sp>
        <p:nvSpPr>
          <p:cNvPr id="22531" name="3 Marcador de fecha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fld id="{728DDB6F-CB7B-4CCA-B0B9-4A819421B771}" type="datetime1">
              <a:rPr lang="en-US" smtClean="0"/>
              <a:pPr/>
              <a:t>11/21/2013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_tradnl" smtClean="0"/>
          </a:p>
        </p:txBody>
      </p:sp>
      <p:sp>
        <p:nvSpPr>
          <p:cNvPr id="24579" name="3 Marcador de fecha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fld id="{5923C107-C34F-4579-9EE1-550D5C45A2AB}" type="datetime1">
              <a:rPr lang="en-US" smtClean="0"/>
              <a:pPr/>
              <a:t>11/21/2013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3CDB5-0E9B-4FCF-9E56-3DDF84E15513}" type="datetime1">
              <a:rPr lang="es-CO"/>
              <a:pPr>
                <a:defRPr/>
              </a:pPr>
              <a:t>21/11/2013</a:t>
            </a:fld>
            <a:endParaRPr lang="es-CO" dirty="0"/>
          </a:p>
        </p:txBody>
      </p:sp>
      <p:sp>
        <p:nvSpPr>
          <p:cNvPr id="5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4C9A2-311C-4000-BEF2-4C1B3B6E14A9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F87F5-EA6D-4F53-B68B-E8DAA87ED87E}" type="datetime1">
              <a:rPr lang="es-CO"/>
              <a:pPr>
                <a:defRPr/>
              </a:pPr>
              <a:t>21/11/2013</a:t>
            </a:fld>
            <a:endParaRPr lang="es-CO" dirty="0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50AC2-DFE4-4739-B4B7-922087F980B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91DFF-5A9B-4617-A26C-548B1D571477}" type="datetime1">
              <a:rPr lang="es-CO"/>
              <a:pPr>
                <a:defRPr/>
              </a:pPr>
              <a:t>21/11/2013</a:t>
            </a:fld>
            <a:endParaRPr lang="es-CO" dirty="0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9DFC9-09A3-4586-A403-CC1282666EA7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B9047-A006-42D6-8F04-ABB094B20871}" type="datetime1">
              <a:rPr lang="es-CO"/>
              <a:pPr>
                <a:defRPr/>
              </a:pPr>
              <a:t>21/11/2013</a:t>
            </a:fld>
            <a:endParaRPr lang="es-CO" dirty="0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6FB36-C259-4F3A-BA60-0100A9C420ED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0123D-3AA7-4386-BE7B-CE87E1B39457}" type="datetime1">
              <a:rPr lang="es-CO"/>
              <a:pPr>
                <a:defRPr/>
              </a:pPr>
              <a:t>21/11/2013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6539A-1AF8-48F7-950B-89EA7FCF2713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EBDBB-8964-4554-AE66-051C43AAEA32}" type="datetime1">
              <a:rPr lang="es-CO"/>
              <a:pPr>
                <a:defRPr/>
              </a:pPr>
              <a:t>21/11/2013</a:t>
            </a:fld>
            <a:endParaRPr lang="es-CO" dirty="0"/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491EF-16CD-450F-BB31-0A3C0B127023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86D5C-E170-4211-82B2-16D734F2AA79}" type="datetime1">
              <a:rPr lang="es-CO"/>
              <a:pPr>
                <a:defRPr/>
              </a:pPr>
              <a:t>21/11/2013</a:t>
            </a:fld>
            <a:endParaRPr lang="es-CO" dirty="0"/>
          </a:p>
        </p:txBody>
      </p:sp>
      <p:sp>
        <p:nvSpPr>
          <p:cNvPr id="8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9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F8BA7-BDA3-4999-93A2-956B7669FBD7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BBD89-081E-4B59-99DD-E0342F6AE765}" type="datetime1">
              <a:rPr lang="es-CO"/>
              <a:pPr>
                <a:defRPr/>
              </a:pPr>
              <a:t>21/11/2013</a:t>
            </a:fld>
            <a:endParaRPr lang="es-CO" dirty="0"/>
          </a:p>
        </p:txBody>
      </p:sp>
      <p:sp>
        <p:nvSpPr>
          <p:cNvPr id="4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4C0A8-6885-46F8-8947-AA476A28725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EECA1-9847-429E-BBE4-F7CD737C61A9}" type="datetime1">
              <a:rPr lang="es-CO"/>
              <a:pPr>
                <a:defRPr/>
              </a:pPr>
              <a:t>21/11/2013</a:t>
            </a:fld>
            <a:endParaRPr lang="es-CO" dirty="0"/>
          </a:p>
        </p:txBody>
      </p:sp>
      <p:sp>
        <p:nvSpPr>
          <p:cNvPr id="3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FBA2C-B08A-4507-BBAB-1E601C6CF20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DBD19-B147-4B6B-8A35-5641BF36B177}" type="datetime1">
              <a:rPr lang="es-CO"/>
              <a:pPr>
                <a:defRPr/>
              </a:pPr>
              <a:t>21/11/2013</a:t>
            </a:fld>
            <a:endParaRPr lang="es-CO" dirty="0"/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ABC3C-AAFE-4B7C-90FC-271F73450FF4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ortar y redondear rectángulo de esquina sencilla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5 Triángulo rectángulo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6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9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20E9C-31FF-44F4-A1AB-01A74F8CEA87}" type="datetime1">
              <a:rPr lang="es-CO"/>
              <a:pPr>
                <a:defRPr/>
              </a:pPr>
              <a:t>21/11/2013</a:t>
            </a:fld>
            <a:endParaRPr lang="es-CO" dirty="0"/>
          </a:p>
        </p:txBody>
      </p:sp>
      <p:sp>
        <p:nvSpPr>
          <p:cNvPr id="10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11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A123F-556D-46A0-A5C5-8BAB0DAEE4CC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28" name="8 Marcador de título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9" name="29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C24CDF7-98F2-4255-ACDF-B95A2DA1418D}" type="datetime1">
              <a:rPr lang="es-CO"/>
              <a:pPr>
                <a:defRPr/>
              </a:pPr>
              <a:t>21/11/2013</a:t>
            </a:fld>
            <a:endParaRPr lang="es-CO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0EE5C5-6D94-4D94-89FE-3ACB2CAB9E29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  <p:grpSp>
        <p:nvGrpSpPr>
          <p:cNvPr id="1033" name="1 Grupo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29541B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29541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3F7E2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95288" y="278130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CO" dirty="0" smtClean="0">
                <a:latin typeface="Candara" pitchFamily="34" charset="0"/>
              </a:rPr>
              <a:t/>
            </a:r>
            <a:br>
              <a:rPr lang="es-CO" dirty="0" smtClean="0">
                <a:latin typeface="Candara" pitchFamily="34" charset="0"/>
              </a:rPr>
            </a:br>
            <a:r>
              <a:rPr lang="es-CO" dirty="0" smtClean="0">
                <a:latin typeface="Candara" pitchFamily="34" charset="0"/>
              </a:rPr>
              <a:t/>
            </a:r>
            <a:br>
              <a:rPr lang="es-CO" dirty="0" smtClean="0">
                <a:latin typeface="Candara" pitchFamily="34" charset="0"/>
              </a:rPr>
            </a:br>
            <a:r>
              <a:rPr lang="es-CO" sz="4400" dirty="0" smtClean="0">
                <a:solidFill>
                  <a:srgbClr val="000000"/>
                </a:solidFill>
                <a:latin typeface="Candara" pitchFamily="34" charset="0"/>
              </a:rPr>
              <a:t>PROGRAMA DE EMISIÓN DE BONOS ORDINARIOS</a:t>
            </a:r>
            <a:endParaRPr lang="es-CO" sz="44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4338" name="2 Subtítulo"/>
          <p:cNvSpPr>
            <a:spLocks noGrp="1"/>
          </p:cNvSpPr>
          <p:nvPr>
            <p:ph idx="4294967295"/>
          </p:nvPr>
        </p:nvSpPr>
        <p:spPr>
          <a:xfrm>
            <a:off x="468313" y="3860800"/>
            <a:ext cx="8229600" cy="4389438"/>
          </a:xfrm>
        </p:spPr>
        <p:txBody>
          <a:bodyPr/>
          <a:lstStyle/>
          <a:p>
            <a:pPr algn="ctr" eaLnBrk="1" hangingPunct="1"/>
            <a:endParaRPr lang="es-CO" sz="2400" b="1" dirty="0" smtClean="0">
              <a:solidFill>
                <a:srgbClr val="29AD3F"/>
              </a:solidFill>
              <a:latin typeface="Comic Sans MS" pitchFamily="66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es-CO" sz="2400" b="1" dirty="0" smtClean="0">
              <a:solidFill>
                <a:srgbClr val="006600"/>
              </a:solidFill>
              <a:latin typeface="Comic Sans MS" pitchFamily="66" charset="0"/>
            </a:endParaRPr>
          </a:p>
          <a:p>
            <a:pPr algn="ctr" eaLnBrk="1" hangingPunct="1"/>
            <a:r>
              <a:rPr lang="es-CO" sz="2400" b="1" dirty="0" smtClean="0">
                <a:solidFill>
                  <a:srgbClr val="000000"/>
                </a:solidFill>
                <a:latin typeface="Comic Sans MS" pitchFamily="66" charset="0"/>
              </a:rPr>
              <a:t>Octava Emisión con cargo al Cupo Global de Cuatro  Billones de Pesos.</a:t>
            </a:r>
            <a:r>
              <a:rPr lang="es-ES" sz="2400" b="1" dirty="0" smtClean="0">
                <a:solidFill>
                  <a:srgbClr val="000000"/>
                </a:solidFill>
                <a:latin typeface="Comic Sans MS" pitchFamily="66" charset="0"/>
              </a:rPr>
              <a:t>  </a:t>
            </a:r>
            <a:endParaRPr lang="es-CO" sz="2400" b="1" dirty="0" smtClean="0">
              <a:solidFill>
                <a:srgbClr val="000000"/>
              </a:solidFill>
              <a:latin typeface="Comic Sans MS" pitchFamily="66" charset="0"/>
            </a:endParaRPr>
          </a:p>
          <a:p>
            <a:pPr eaLnBrk="1" hangingPunct="1"/>
            <a:endParaRPr lang="es-CO" dirty="0" smtClean="0"/>
          </a:p>
        </p:txBody>
      </p:sp>
      <p:sp>
        <p:nvSpPr>
          <p:cNvPr id="4" name="3 Rectángulo"/>
          <p:cNvSpPr/>
          <p:nvPr/>
        </p:nvSpPr>
        <p:spPr>
          <a:xfrm>
            <a:off x="1403350" y="1341438"/>
            <a:ext cx="6769100" cy="8604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CO" sz="5000" dirty="0">
                <a:solidFill>
                  <a:srgbClr val="74C858"/>
                </a:solidFill>
                <a:latin typeface="Arial Black" pitchFamily="34" charset="0"/>
                <a:ea typeface="+mj-ea"/>
                <a:cs typeface="+mj-cs"/>
              </a:rPr>
              <a:t>BANCO POPULAR</a:t>
            </a:r>
            <a:endParaRPr lang="es-CO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35C323-C69A-4512-B1D7-F85360C23348}" type="slidenum">
              <a:rPr lang="es-CO" smtClean="0">
                <a:solidFill>
                  <a:schemeClr val="accent2"/>
                </a:solidFill>
              </a:rPr>
              <a:pPr>
                <a:defRPr/>
              </a:pPr>
              <a:t>1</a:t>
            </a:fld>
            <a:endParaRPr lang="es-CO" dirty="0">
              <a:solidFill>
                <a:schemeClr val="accent2"/>
              </a:solidFill>
            </a:endParaRPr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3" cstate="print"/>
          <a:srcRect l="36661" t="68401" r="33649"/>
          <a:stretch>
            <a:fillRect/>
          </a:stretch>
        </p:blipFill>
        <p:spPr bwMode="auto">
          <a:xfrm>
            <a:off x="6516688" y="6369050"/>
            <a:ext cx="1584325" cy="488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4342" name="Picture 5"/>
          <p:cNvPicPr>
            <a:picLocks noChangeAspect="1" noChangeArrowheads="1"/>
          </p:cNvPicPr>
          <p:nvPr/>
        </p:nvPicPr>
        <p:blipFill>
          <a:blip r:embed="rId3" cstate="print"/>
          <a:srcRect b="32394"/>
          <a:stretch>
            <a:fillRect/>
          </a:stretch>
        </p:blipFill>
        <p:spPr bwMode="auto">
          <a:xfrm>
            <a:off x="0" y="6145213"/>
            <a:ext cx="3638550" cy="7127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1 Título"/>
          <p:cNvSpPr>
            <a:spLocks noGrp="1"/>
          </p:cNvSpPr>
          <p:nvPr>
            <p:ph type="title" idx="4294967295"/>
          </p:nvPr>
        </p:nvSpPr>
        <p:spPr>
          <a:xfrm>
            <a:off x="900113" y="260350"/>
            <a:ext cx="7772400" cy="1362075"/>
          </a:xfrm>
        </p:spPr>
        <p:txBody>
          <a:bodyPr/>
          <a:lstStyle/>
          <a:p>
            <a:pPr algn="ctr" eaLnBrk="1" hangingPunct="1"/>
            <a:r>
              <a:rPr lang="es-CO" sz="4000" smtClean="0">
                <a:solidFill>
                  <a:srgbClr val="000000"/>
                </a:solidFill>
                <a:latin typeface="Candara" pitchFamily="34" charset="0"/>
              </a:rPr>
              <a:t>Mezcla de los principales pasivos</a:t>
            </a:r>
          </a:p>
        </p:txBody>
      </p:sp>
      <p:sp>
        <p:nvSpPr>
          <p:cNvPr id="35842" name="6 CuadroTexto"/>
          <p:cNvSpPr txBox="1">
            <a:spLocks noChangeArrowheads="1"/>
          </p:cNvSpPr>
          <p:nvPr/>
        </p:nvSpPr>
        <p:spPr bwMode="auto">
          <a:xfrm>
            <a:off x="1259855" y="1989138"/>
            <a:ext cx="22320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es-CO" dirty="0" smtClean="0">
                <a:solidFill>
                  <a:srgbClr val="000000"/>
                </a:solidFill>
              </a:rPr>
              <a:t>Junio 2012</a:t>
            </a:r>
            <a:endParaRPr lang="es-CO" dirty="0">
              <a:solidFill>
                <a:srgbClr val="000000"/>
              </a:solidFill>
            </a:endParaRPr>
          </a:p>
        </p:txBody>
      </p:sp>
      <p:sp>
        <p:nvSpPr>
          <p:cNvPr id="35843" name="7 CuadroTexto"/>
          <p:cNvSpPr txBox="1">
            <a:spLocks noChangeArrowheads="1"/>
          </p:cNvSpPr>
          <p:nvPr/>
        </p:nvSpPr>
        <p:spPr bwMode="auto">
          <a:xfrm>
            <a:off x="6516688" y="1989138"/>
            <a:ext cx="19431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O" dirty="0" smtClean="0">
                <a:solidFill>
                  <a:srgbClr val="000000"/>
                </a:solidFill>
              </a:rPr>
              <a:t>Junio 2013</a:t>
            </a:r>
            <a:endParaRPr lang="es-CO" dirty="0">
              <a:solidFill>
                <a:srgbClr val="000000"/>
              </a:solidFill>
            </a:endParaRP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9A7A6-5D89-4A02-96EF-19C470712DEF}" type="slidenum">
              <a:rPr lang="es-CO" smtClean="0">
                <a:solidFill>
                  <a:schemeClr val="accent2"/>
                </a:solidFill>
              </a:rPr>
              <a:pPr>
                <a:defRPr/>
              </a:pPr>
              <a:t>10</a:t>
            </a:fld>
            <a:endParaRPr lang="es-CO" dirty="0">
              <a:solidFill>
                <a:schemeClr val="accent2"/>
              </a:solidFill>
            </a:endParaRPr>
          </a:p>
        </p:txBody>
      </p:sp>
      <p:pic>
        <p:nvPicPr>
          <p:cNvPr id="35847" name="Picture 6"/>
          <p:cNvPicPr>
            <a:picLocks noChangeAspect="1" noChangeArrowheads="1"/>
          </p:cNvPicPr>
          <p:nvPr/>
        </p:nvPicPr>
        <p:blipFill>
          <a:blip r:embed="rId2" cstate="print"/>
          <a:srcRect l="72588" t="63245" r="3497" b="6190"/>
          <a:stretch>
            <a:fillRect/>
          </a:stretch>
        </p:blipFill>
        <p:spPr bwMode="auto">
          <a:xfrm>
            <a:off x="4284663" y="5300663"/>
            <a:ext cx="152558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 l="26572" r="29583" b="26490"/>
          <a:stretch>
            <a:fillRect/>
          </a:stretch>
        </p:blipFill>
        <p:spPr bwMode="auto">
          <a:xfrm>
            <a:off x="611560" y="2179352"/>
            <a:ext cx="3456384" cy="3769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 l="27532" t="19227" r="28853" b="15390"/>
          <a:stretch>
            <a:fillRect/>
          </a:stretch>
        </p:blipFill>
        <p:spPr bwMode="auto">
          <a:xfrm>
            <a:off x="5580112" y="2636912"/>
            <a:ext cx="3312368" cy="3284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374262"/>
            <a:ext cx="5832648" cy="3719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890" name="1 Título"/>
          <p:cNvSpPr>
            <a:spLocks noGrp="1"/>
          </p:cNvSpPr>
          <p:nvPr>
            <p:ph type="title" idx="4294967295"/>
          </p:nvPr>
        </p:nvSpPr>
        <p:spPr>
          <a:xfrm>
            <a:off x="900113" y="0"/>
            <a:ext cx="7772400" cy="1362075"/>
          </a:xfrm>
        </p:spPr>
        <p:txBody>
          <a:bodyPr/>
          <a:lstStyle/>
          <a:p>
            <a:pPr algn="ctr" eaLnBrk="1" hangingPunct="1"/>
            <a:r>
              <a:rPr lang="es-CO" sz="4000" smtClean="0">
                <a:solidFill>
                  <a:srgbClr val="000000"/>
                </a:solidFill>
                <a:latin typeface="Candara" pitchFamily="34" charset="0"/>
              </a:rPr>
              <a:t>Evolución de la Utilidad</a:t>
            </a:r>
          </a:p>
        </p:txBody>
      </p:sp>
      <p:sp>
        <p:nvSpPr>
          <p:cNvPr id="37891" name="7 CuadroTexto"/>
          <p:cNvSpPr txBox="1">
            <a:spLocks noChangeArrowheads="1"/>
          </p:cNvSpPr>
          <p:nvPr/>
        </p:nvSpPr>
        <p:spPr bwMode="auto">
          <a:xfrm>
            <a:off x="1331913" y="1268413"/>
            <a:ext cx="13684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O" sz="1600">
                <a:solidFill>
                  <a:srgbClr val="000000"/>
                </a:solidFill>
                <a:latin typeface="Candara" pitchFamily="34" charset="0"/>
              </a:rPr>
              <a:t>Millones $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3419872" y="2730406"/>
            <a:ext cx="22322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CO" sz="1600" dirty="0">
                <a:solidFill>
                  <a:srgbClr val="000000"/>
                </a:solidFill>
                <a:latin typeface="+mj-lt"/>
              </a:rPr>
              <a:t>TACC </a:t>
            </a:r>
            <a:r>
              <a:rPr lang="es-CO" sz="1600" dirty="0" smtClean="0">
                <a:solidFill>
                  <a:srgbClr val="000000"/>
                </a:solidFill>
                <a:latin typeface="+mj-lt"/>
              </a:rPr>
              <a:t>05- 13: 9,6%</a:t>
            </a:r>
            <a:endParaRPr lang="es-CO" sz="1600" dirty="0">
              <a:solidFill>
                <a:srgbClr val="000000"/>
              </a:solidFill>
              <a:latin typeface="+mj-lt"/>
            </a:endParaRPr>
          </a:p>
        </p:txBody>
      </p:sp>
      <p:cxnSp>
        <p:nvCxnSpPr>
          <p:cNvPr id="12" name="11 Conector recto de flecha"/>
          <p:cNvCxnSpPr/>
          <p:nvPr/>
        </p:nvCxnSpPr>
        <p:spPr>
          <a:xfrm flipV="1">
            <a:off x="2843213" y="2276475"/>
            <a:ext cx="4249737" cy="1584325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E98EAD-8A04-4DA0-9083-72516433DB16}" type="slidenum">
              <a:rPr lang="es-CO" smtClean="0">
                <a:solidFill>
                  <a:schemeClr val="accent2"/>
                </a:solidFill>
              </a:rPr>
              <a:pPr>
                <a:defRPr/>
              </a:pPr>
              <a:t>11</a:t>
            </a:fld>
            <a:endParaRPr lang="es-CO" dirty="0">
              <a:solidFill>
                <a:schemeClr val="accent2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259632" y="6135107"/>
            <a:ext cx="3600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dirty="0" smtClean="0">
                <a:solidFill>
                  <a:srgbClr val="000000"/>
                </a:solidFill>
              </a:rPr>
              <a:t>* Utilidad presupuestada a diciembre de 2013</a:t>
            </a:r>
            <a:endParaRPr lang="es-CO" sz="1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132855"/>
            <a:ext cx="7272808" cy="3960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914" name="1 Título"/>
          <p:cNvSpPr>
            <a:spLocks noGrp="1"/>
          </p:cNvSpPr>
          <p:nvPr>
            <p:ph type="title" idx="4294967295"/>
          </p:nvPr>
        </p:nvSpPr>
        <p:spPr>
          <a:xfrm>
            <a:off x="971550" y="0"/>
            <a:ext cx="7772400" cy="1362075"/>
          </a:xfrm>
        </p:spPr>
        <p:txBody>
          <a:bodyPr/>
          <a:lstStyle/>
          <a:p>
            <a:pPr algn="ctr" eaLnBrk="1" hangingPunct="1"/>
            <a:r>
              <a:rPr lang="es-CO" sz="4000" smtClean="0">
                <a:solidFill>
                  <a:srgbClr val="000000"/>
                </a:solidFill>
                <a:latin typeface="Candara" pitchFamily="34" charset="0"/>
              </a:rPr>
              <a:t>Evolución del Patrimonio</a:t>
            </a:r>
          </a:p>
        </p:txBody>
      </p:sp>
      <p:sp>
        <p:nvSpPr>
          <p:cNvPr id="38915" name="6 CuadroTexto"/>
          <p:cNvSpPr txBox="1">
            <a:spLocks noChangeArrowheads="1"/>
          </p:cNvSpPr>
          <p:nvPr/>
        </p:nvSpPr>
        <p:spPr bwMode="auto">
          <a:xfrm>
            <a:off x="1331913" y="1557338"/>
            <a:ext cx="13684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O" sz="1600">
                <a:solidFill>
                  <a:srgbClr val="000000"/>
                </a:solidFill>
                <a:latin typeface="Candara" pitchFamily="34" charset="0"/>
              </a:rPr>
              <a:t>Millones $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03756F-D298-4A2A-9CD8-B73BABF5FEF2}" type="slidenum">
              <a:rPr lang="es-CO" smtClean="0">
                <a:solidFill>
                  <a:schemeClr val="accent2"/>
                </a:solidFill>
              </a:rPr>
              <a:pPr>
                <a:defRPr/>
              </a:pPr>
              <a:t>12</a:t>
            </a:fld>
            <a:endParaRPr lang="es-CO" dirty="0" smtClean="0">
              <a:solidFill>
                <a:schemeClr val="accent2"/>
              </a:solidFill>
            </a:endParaRPr>
          </a:p>
        </p:txBody>
      </p:sp>
      <p:cxnSp>
        <p:nvCxnSpPr>
          <p:cNvPr id="19" name="18 Conector recto de flecha"/>
          <p:cNvCxnSpPr/>
          <p:nvPr/>
        </p:nvCxnSpPr>
        <p:spPr>
          <a:xfrm flipV="1">
            <a:off x="2411760" y="2420939"/>
            <a:ext cx="5039965" cy="2016173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18" name="7 CuadroTexto"/>
          <p:cNvSpPr txBox="1">
            <a:spLocks noChangeArrowheads="1"/>
          </p:cNvSpPr>
          <p:nvPr/>
        </p:nvSpPr>
        <p:spPr bwMode="auto">
          <a:xfrm>
            <a:off x="3563888" y="2852936"/>
            <a:ext cx="19442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CO" sz="1200" dirty="0">
                <a:solidFill>
                  <a:srgbClr val="000000"/>
                </a:solidFill>
              </a:rPr>
              <a:t>TACC </a:t>
            </a:r>
            <a:r>
              <a:rPr lang="es-CO" sz="1200" dirty="0" smtClean="0">
                <a:solidFill>
                  <a:srgbClr val="000000"/>
                </a:solidFill>
              </a:rPr>
              <a:t>05- Jun. 13: 14.8%</a:t>
            </a:r>
            <a:endParaRPr lang="es-CO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2 Título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algn="ctr" eaLnBrk="1" hangingPunct="1"/>
            <a:r>
              <a:rPr lang="es-CO" sz="4000" smtClean="0">
                <a:solidFill>
                  <a:srgbClr val="000000"/>
                </a:solidFill>
                <a:latin typeface="Candara" pitchFamily="34" charset="0"/>
              </a:rPr>
              <a:t>Composición Ingresos Financieros</a:t>
            </a: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E1F6A-2932-401E-874F-52D780E72AE6}" type="slidenum">
              <a:rPr lang="es-CO" smtClean="0">
                <a:solidFill>
                  <a:schemeClr val="accent2"/>
                </a:solidFill>
              </a:rPr>
              <a:pPr>
                <a:defRPr/>
              </a:pPr>
              <a:t>13</a:t>
            </a:fld>
            <a:endParaRPr lang="es-CO" dirty="0">
              <a:solidFill>
                <a:schemeClr val="accent2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 r="34337" b="3974"/>
          <a:stretch>
            <a:fillRect/>
          </a:stretch>
        </p:blipFill>
        <p:spPr bwMode="auto">
          <a:xfrm>
            <a:off x="755576" y="1700808"/>
            <a:ext cx="7344816" cy="4471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82E72A-CD92-4E51-A60F-F753660ADF77}" type="slidenum">
              <a:rPr lang="es-CO" smtClean="0">
                <a:solidFill>
                  <a:schemeClr val="accent2"/>
                </a:solidFill>
              </a:rPr>
              <a:pPr>
                <a:defRPr/>
              </a:pPr>
              <a:t>14</a:t>
            </a:fld>
            <a:endParaRPr lang="es-CO" dirty="0">
              <a:solidFill>
                <a:schemeClr val="accent2"/>
              </a:solidFill>
            </a:endParaRPr>
          </a:p>
        </p:txBody>
      </p:sp>
      <p:sp>
        <p:nvSpPr>
          <p:cNvPr id="40962" name="2 Marcador de texto"/>
          <p:cNvSpPr txBox="1">
            <a:spLocks/>
          </p:cNvSpPr>
          <p:nvPr/>
        </p:nvSpPr>
        <p:spPr bwMode="auto">
          <a:xfrm>
            <a:off x="468313" y="2855913"/>
            <a:ext cx="7772400" cy="150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ctr">
              <a:spcBef>
                <a:spcPct val="20000"/>
              </a:spcBef>
              <a:buClr>
                <a:srgbClr val="29541B"/>
              </a:buClr>
              <a:buSzPct val="95000"/>
              <a:buFont typeface="Wingdings 2" pitchFamily="18" charset="2"/>
              <a:buNone/>
            </a:pPr>
            <a:r>
              <a:rPr lang="es-CO" sz="4000" dirty="0" smtClean="0">
                <a:solidFill>
                  <a:srgbClr val="000000"/>
                </a:solidFill>
                <a:latin typeface="Candara" pitchFamily="34" charset="0"/>
              </a:rPr>
              <a:t>5. </a:t>
            </a:r>
            <a:r>
              <a:rPr lang="es-CO" sz="4000" dirty="0">
                <a:solidFill>
                  <a:srgbClr val="000000"/>
                </a:solidFill>
                <a:latin typeface="Candara" pitchFamily="34" charset="0"/>
              </a:rPr>
              <a:t>Indicadores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B5CFE2-4600-43ED-A45C-22B98E72DC36}" type="slidenum">
              <a:rPr lang="es-CO" smtClean="0">
                <a:solidFill>
                  <a:schemeClr val="accent2"/>
                </a:solidFill>
              </a:rPr>
              <a:pPr>
                <a:defRPr/>
              </a:pPr>
              <a:t>15</a:t>
            </a:fld>
            <a:endParaRPr lang="es-CO" dirty="0">
              <a:solidFill>
                <a:schemeClr val="accent2"/>
              </a:solidFill>
            </a:endParaRPr>
          </a:p>
        </p:txBody>
      </p:sp>
      <p:sp>
        <p:nvSpPr>
          <p:cNvPr id="41986" name="5 Rectángulo"/>
          <p:cNvSpPr>
            <a:spLocks noChangeArrowheads="1"/>
          </p:cNvSpPr>
          <p:nvPr/>
        </p:nvSpPr>
        <p:spPr bwMode="auto">
          <a:xfrm>
            <a:off x="827088" y="765175"/>
            <a:ext cx="78120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CO" sz="4000" dirty="0">
                <a:solidFill>
                  <a:srgbClr val="000000"/>
                </a:solidFill>
                <a:latin typeface="Candara" pitchFamily="34" charset="0"/>
              </a:rPr>
              <a:t>Rentabilidad a </a:t>
            </a:r>
            <a:r>
              <a:rPr lang="es-CO" sz="4000" dirty="0" smtClean="0">
                <a:solidFill>
                  <a:srgbClr val="000000"/>
                </a:solidFill>
                <a:latin typeface="Candara" pitchFamily="34" charset="0"/>
              </a:rPr>
              <a:t>Junio </a:t>
            </a:r>
            <a:r>
              <a:rPr lang="es-CO" sz="4000" dirty="0">
                <a:solidFill>
                  <a:srgbClr val="000000"/>
                </a:solidFill>
                <a:latin typeface="Candara" pitchFamily="34" charset="0"/>
              </a:rPr>
              <a:t>de </a:t>
            </a:r>
            <a:r>
              <a:rPr lang="es-CO" sz="4000" dirty="0" smtClean="0">
                <a:solidFill>
                  <a:srgbClr val="000000"/>
                </a:solidFill>
                <a:latin typeface="Candara" pitchFamily="34" charset="0"/>
              </a:rPr>
              <a:t>2013</a:t>
            </a:r>
            <a:endParaRPr lang="es-CO" sz="40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41987" name="1 CuadroTexto"/>
          <p:cNvSpPr txBox="1">
            <a:spLocks noChangeArrowheads="1"/>
          </p:cNvSpPr>
          <p:nvPr/>
        </p:nvSpPr>
        <p:spPr bwMode="auto">
          <a:xfrm>
            <a:off x="6588125" y="3648075"/>
            <a:ext cx="10477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CO">
                <a:solidFill>
                  <a:srgbClr val="000000"/>
                </a:solidFill>
                <a:latin typeface="Candara" pitchFamily="34" charset="0"/>
              </a:rPr>
              <a:t>ROA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 l="4126" r="4715" b="3212"/>
          <a:stretch>
            <a:fillRect/>
          </a:stretch>
        </p:blipFill>
        <p:spPr bwMode="auto">
          <a:xfrm>
            <a:off x="251520" y="1340768"/>
            <a:ext cx="4515096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 l="5106" r="6326" b="3212"/>
          <a:stretch>
            <a:fillRect/>
          </a:stretch>
        </p:blipFill>
        <p:spPr bwMode="auto">
          <a:xfrm>
            <a:off x="4499992" y="3645021"/>
            <a:ext cx="4320481" cy="2929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Título"/>
          <p:cNvSpPr>
            <a:spLocks noGrp="1"/>
          </p:cNvSpPr>
          <p:nvPr>
            <p:ph type="title" idx="4294967295"/>
          </p:nvPr>
        </p:nvSpPr>
        <p:spPr>
          <a:xfrm>
            <a:off x="-252413" y="549275"/>
            <a:ext cx="9720263" cy="647700"/>
          </a:xfrm>
        </p:spPr>
        <p:txBody>
          <a:bodyPr/>
          <a:lstStyle/>
          <a:p>
            <a:pPr algn="ctr" eaLnBrk="1" hangingPunct="1"/>
            <a:r>
              <a:rPr lang="es-CO" sz="4000" smtClean="0">
                <a:solidFill>
                  <a:srgbClr val="000000"/>
                </a:solidFill>
                <a:latin typeface="Candara" pitchFamily="34" charset="0"/>
              </a:rPr>
              <a:t>Calidad cartera Banco vs. Sistema Bancario</a:t>
            </a:r>
          </a:p>
        </p:txBody>
      </p:sp>
      <p:sp>
        <p:nvSpPr>
          <p:cNvPr id="43011" name="8 CuadroTexto"/>
          <p:cNvSpPr txBox="1">
            <a:spLocks noChangeArrowheads="1"/>
          </p:cNvSpPr>
          <p:nvPr/>
        </p:nvSpPr>
        <p:spPr bwMode="auto">
          <a:xfrm>
            <a:off x="1258888" y="4149725"/>
            <a:ext cx="2449512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O" sz="1400">
                <a:solidFill>
                  <a:srgbClr val="000000"/>
                </a:solidFill>
              </a:rPr>
              <a:t>Calidad Cartera Consumo</a:t>
            </a:r>
          </a:p>
        </p:txBody>
      </p:sp>
      <p:sp>
        <p:nvSpPr>
          <p:cNvPr id="43012" name="9 CuadroTexto"/>
          <p:cNvSpPr txBox="1">
            <a:spLocks noChangeArrowheads="1"/>
          </p:cNvSpPr>
          <p:nvPr/>
        </p:nvSpPr>
        <p:spPr bwMode="auto">
          <a:xfrm>
            <a:off x="5867400" y="4076700"/>
            <a:ext cx="24495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O" sz="1400">
                <a:solidFill>
                  <a:srgbClr val="000000"/>
                </a:solidFill>
              </a:rPr>
              <a:t>Cubrimiento Cartera</a:t>
            </a:r>
          </a:p>
        </p:txBody>
      </p:sp>
      <p:sp>
        <p:nvSpPr>
          <p:cNvPr id="43013" name="10 CuadroTexto"/>
          <p:cNvSpPr txBox="1">
            <a:spLocks noChangeArrowheads="1"/>
          </p:cNvSpPr>
          <p:nvPr/>
        </p:nvSpPr>
        <p:spPr bwMode="auto">
          <a:xfrm>
            <a:off x="1331913" y="1196975"/>
            <a:ext cx="24479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O" sz="1400">
                <a:solidFill>
                  <a:srgbClr val="000000"/>
                </a:solidFill>
              </a:rPr>
              <a:t>Calidad Cartera Total</a:t>
            </a:r>
          </a:p>
        </p:txBody>
      </p:sp>
      <p:sp>
        <p:nvSpPr>
          <p:cNvPr id="43014" name="11 CuadroTexto"/>
          <p:cNvSpPr txBox="1">
            <a:spLocks noChangeArrowheads="1"/>
          </p:cNvSpPr>
          <p:nvPr/>
        </p:nvSpPr>
        <p:spPr bwMode="auto">
          <a:xfrm>
            <a:off x="5651500" y="1268413"/>
            <a:ext cx="31686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O" sz="1400">
                <a:solidFill>
                  <a:srgbClr val="000000"/>
                </a:solidFill>
              </a:rPr>
              <a:t>Calidad Cartera Comercial</a:t>
            </a:r>
          </a:p>
        </p:txBody>
      </p:sp>
      <p:sp>
        <p:nvSpPr>
          <p:cNvPr id="14" name="1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FF00D4-7704-4143-92AB-2C11634EA241}" type="slidenum">
              <a:rPr lang="es-CO" smtClean="0">
                <a:solidFill>
                  <a:schemeClr val="accent2"/>
                </a:solidFill>
              </a:rPr>
              <a:pPr>
                <a:defRPr/>
              </a:pPr>
              <a:t>16</a:t>
            </a:fld>
            <a:endParaRPr lang="es-CO" dirty="0">
              <a:solidFill>
                <a:schemeClr val="accent2"/>
              </a:solidFill>
            </a:endParaRP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/>
          <a:srcRect l="1699" t="2919" r="1467" b="758"/>
          <a:stretch>
            <a:fillRect/>
          </a:stretch>
        </p:blipFill>
        <p:spPr bwMode="auto">
          <a:xfrm>
            <a:off x="4788024" y="1484784"/>
            <a:ext cx="4104456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 cstate="print"/>
          <a:srcRect l="1691" t="3677" r="1907" b="2919"/>
          <a:stretch>
            <a:fillRect/>
          </a:stretch>
        </p:blipFill>
        <p:spPr bwMode="auto">
          <a:xfrm>
            <a:off x="107503" y="4221088"/>
            <a:ext cx="4360985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4" cstate="print"/>
          <a:srcRect t="4357" r="5196" b="8497"/>
          <a:stretch>
            <a:fillRect/>
          </a:stretch>
        </p:blipFill>
        <p:spPr bwMode="auto">
          <a:xfrm>
            <a:off x="4717083" y="4365104"/>
            <a:ext cx="4247405" cy="2327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412776"/>
            <a:ext cx="5004048" cy="259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CO" sz="4000" dirty="0" smtClean="0">
                <a:solidFill>
                  <a:srgbClr val="000000"/>
                </a:solidFill>
                <a:latin typeface="Candara" pitchFamily="34" charset="0"/>
              </a:rPr>
              <a:t/>
            </a:r>
            <a:br>
              <a:rPr lang="es-CO" sz="4000" dirty="0" smtClean="0">
                <a:solidFill>
                  <a:srgbClr val="000000"/>
                </a:solidFill>
                <a:latin typeface="Candara" pitchFamily="34" charset="0"/>
              </a:rPr>
            </a:br>
            <a:r>
              <a:rPr lang="es-CO" sz="4000" dirty="0" smtClean="0">
                <a:solidFill>
                  <a:srgbClr val="000000"/>
                </a:solidFill>
                <a:latin typeface="Candara" pitchFamily="34" charset="0"/>
              </a:rPr>
              <a:t>6. Calificaciones de Riesgo del Banco</a:t>
            </a:r>
            <a:endParaRPr lang="es-CO" dirty="0" smtClean="0"/>
          </a:p>
        </p:txBody>
      </p:sp>
      <p:sp>
        <p:nvSpPr>
          <p:cNvPr id="45058" name="4 Marcador de contenido"/>
          <p:cNvSpPr>
            <a:spLocks noGrp="1"/>
          </p:cNvSpPr>
          <p:nvPr>
            <p:ph idx="1"/>
          </p:nvPr>
        </p:nvSpPr>
        <p:spPr>
          <a:xfrm>
            <a:off x="1465263" y="1935163"/>
            <a:ext cx="7715250" cy="43894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 2" pitchFamily="18" charset="2"/>
              <a:buNone/>
            </a:pPr>
            <a:endParaRPr lang="es-CO" sz="3200" b="1" smtClean="0">
              <a:solidFill>
                <a:srgbClr val="000000"/>
              </a:solidFill>
              <a:latin typeface="Candara" pitchFamily="34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 2" pitchFamily="18" charset="2"/>
              <a:buNone/>
            </a:pPr>
            <a:r>
              <a:rPr lang="es-CO" sz="3200" b="1" smtClean="0">
                <a:solidFill>
                  <a:srgbClr val="000000"/>
                </a:solidFill>
                <a:latin typeface="Candara" pitchFamily="34" charset="0"/>
              </a:rPr>
              <a:t>BRC INVESTOR SERVICES S.A.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 2" pitchFamily="18" charset="2"/>
              <a:buNone/>
            </a:pPr>
            <a:r>
              <a:rPr lang="es-CO" sz="3200" smtClean="0">
                <a:solidFill>
                  <a:srgbClr val="000000"/>
                </a:solidFill>
                <a:latin typeface="Candara" pitchFamily="34" charset="0"/>
              </a:rPr>
              <a:t>Largo plazo: AAA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 2" pitchFamily="18" charset="2"/>
              <a:buNone/>
            </a:pPr>
            <a:r>
              <a:rPr lang="es-CO" sz="3200" smtClean="0">
                <a:solidFill>
                  <a:srgbClr val="000000"/>
                </a:solidFill>
                <a:latin typeface="Candara" pitchFamily="34" charset="0"/>
              </a:rPr>
              <a:t>Corto plazo: BRC 1+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 2" pitchFamily="18" charset="2"/>
              <a:buNone/>
            </a:pPr>
            <a:endParaRPr lang="es-CO" sz="3200" b="1" smtClean="0">
              <a:solidFill>
                <a:srgbClr val="000000"/>
              </a:solidFill>
              <a:latin typeface="Candara" pitchFamily="34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 2" pitchFamily="18" charset="2"/>
              <a:buNone/>
            </a:pPr>
            <a:r>
              <a:rPr lang="es-CO" sz="3200" b="1" smtClean="0">
                <a:solidFill>
                  <a:srgbClr val="000000"/>
                </a:solidFill>
                <a:latin typeface="Candara" pitchFamily="34" charset="0"/>
              </a:rPr>
              <a:t>VALUE AND RISK RATING S.A.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 2" pitchFamily="18" charset="2"/>
              <a:buNone/>
            </a:pPr>
            <a:r>
              <a:rPr lang="es-CO" sz="3200" smtClean="0">
                <a:solidFill>
                  <a:srgbClr val="000000"/>
                </a:solidFill>
                <a:latin typeface="Candara" pitchFamily="34" charset="0"/>
              </a:rPr>
              <a:t>Largo plazo: AAA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 2" pitchFamily="18" charset="2"/>
              <a:buNone/>
            </a:pPr>
            <a:r>
              <a:rPr lang="es-CO" sz="3200" smtClean="0">
                <a:solidFill>
                  <a:srgbClr val="000000"/>
                </a:solidFill>
                <a:latin typeface="Candara" pitchFamily="34" charset="0"/>
              </a:rPr>
              <a:t>Corto plazo: VrR 1+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 2" pitchFamily="18" charset="2"/>
              <a:buNone/>
            </a:pPr>
            <a:endParaRPr lang="es-CO" sz="3200" b="1" smtClean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578CFF-76C5-4868-AD30-FB2BC0A25B9A}" type="slidenum">
              <a:rPr lang="es-CO" smtClean="0">
                <a:solidFill>
                  <a:schemeClr val="accent2"/>
                </a:solidFill>
              </a:rPr>
              <a:pPr>
                <a:defRPr/>
              </a:pPr>
              <a:t>17</a:t>
            </a:fld>
            <a:endParaRPr lang="es-CO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24052B-D8A6-4C4E-8D9D-91FB3DBC9200}" type="slidenum">
              <a:rPr lang="es-CO" smtClean="0">
                <a:solidFill>
                  <a:schemeClr val="accent2"/>
                </a:solidFill>
              </a:rPr>
              <a:pPr>
                <a:defRPr/>
              </a:pPr>
              <a:t>18</a:t>
            </a:fld>
            <a:endParaRPr lang="es-CO" dirty="0">
              <a:solidFill>
                <a:schemeClr val="accent2"/>
              </a:solidFill>
            </a:endParaRPr>
          </a:p>
        </p:txBody>
      </p:sp>
      <p:sp>
        <p:nvSpPr>
          <p:cNvPr id="46082" name="2 Marcador de texto"/>
          <p:cNvSpPr txBox="1">
            <a:spLocks/>
          </p:cNvSpPr>
          <p:nvPr/>
        </p:nvSpPr>
        <p:spPr bwMode="auto">
          <a:xfrm>
            <a:off x="468313" y="2855913"/>
            <a:ext cx="7848600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ctr">
              <a:spcBef>
                <a:spcPct val="20000"/>
              </a:spcBef>
              <a:buClr>
                <a:srgbClr val="29541B"/>
              </a:buClr>
              <a:buSzPct val="95000"/>
              <a:buFont typeface="Wingdings 2" pitchFamily="18" charset="2"/>
              <a:buNone/>
            </a:pPr>
            <a:r>
              <a:rPr lang="es-CO" sz="4000" dirty="0" smtClean="0">
                <a:solidFill>
                  <a:srgbClr val="000000"/>
                </a:solidFill>
                <a:latin typeface="Candara" pitchFamily="34" charset="0"/>
              </a:rPr>
              <a:t>7. </a:t>
            </a:r>
            <a:r>
              <a:rPr lang="es-CO" sz="4000" dirty="0">
                <a:solidFill>
                  <a:srgbClr val="000000"/>
                </a:solidFill>
                <a:latin typeface="Candara" pitchFamily="34" charset="0"/>
              </a:rPr>
              <a:t>Características del primer lote de la </a:t>
            </a:r>
            <a:r>
              <a:rPr lang="es-CO" sz="4000" dirty="0" smtClean="0">
                <a:solidFill>
                  <a:srgbClr val="000000"/>
                </a:solidFill>
                <a:latin typeface="Candara" pitchFamily="34" charset="0"/>
              </a:rPr>
              <a:t>octava </a:t>
            </a:r>
            <a:r>
              <a:rPr lang="es-CO" sz="4000" dirty="0">
                <a:solidFill>
                  <a:srgbClr val="000000"/>
                </a:solidFill>
                <a:latin typeface="Candara" pitchFamily="34" charset="0"/>
              </a:rPr>
              <a:t>emisión de bonos ordinarios Banco Popular</a:t>
            </a:r>
          </a:p>
          <a:p>
            <a:pPr marL="273050" indent="-273050" algn="ctr">
              <a:spcBef>
                <a:spcPct val="20000"/>
              </a:spcBef>
              <a:buClr>
                <a:srgbClr val="29541B"/>
              </a:buClr>
              <a:buSzPct val="95000"/>
              <a:buFont typeface="Wingdings 2" pitchFamily="18" charset="2"/>
              <a:buNone/>
            </a:pPr>
            <a:endParaRPr lang="es-CO" sz="4000" dirty="0">
              <a:solidFill>
                <a:srgbClr val="000000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7"/>
          <p:cNvSpPr>
            <a:spLocks noGrp="1" noChangeArrowheads="1"/>
          </p:cNvSpPr>
          <p:nvPr>
            <p:ph type="subTitle" idx="4294967295"/>
          </p:nvPr>
        </p:nvSpPr>
        <p:spPr>
          <a:xfrm>
            <a:off x="468313" y="1989138"/>
            <a:ext cx="7920037" cy="4832350"/>
          </a:xfrm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8000"/>
              </a:buClr>
              <a:buFont typeface="Wingdings" pitchFamily="2" charset="2"/>
              <a:buChar char="Ø"/>
              <a:defRPr/>
            </a:pPr>
            <a:r>
              <a:rPr lang="es-CO" sz="28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CUPO </a:t>
            </a:r>
            <a:r>
              <a:rPr lang="es-CO" sz="2800" b="1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GLOBAL</a:t>
            </a:r>
            <a:r>
              <a:rPr lang="es-CO" sz="2800" b="1" dirty="0" smtClean="0">
                <a:solidFill>
                  <a:srgbClr val="006600"/>
                </a:solidFill>
                <a:latin typeface="Candara" pitchFamily="34" charset="0"/>
              </a:rPr>
              <a:t>: </a:t>
            </a:r>
            <a:r>
              <a:rPr lang="es-CO" sz="2800" b="1" dirty="0" smtClean="0">
                <a:solidFill>
                  <a:srgbClr val="000000"/>
                </a:solidFill>
                <a:latin typeface="Candara" pitchFamily="34" charset="0"/>
              </a:rPr>
              <a:t>Hasta $4 </a:t>
            </a:r>
            <a:r>
              <a:rPr lang="es-CO" sz="2800" b="1" dirty="0">
                <a:solidFill>
                  <a:srgbClr val="000000"/>
                </a:solidFill>
                <a:latin typeface="Candara" pitchFamily="34" charset="0"/>
              </a:rPr>
              <a:t>Billones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s-CO" sz="2800" b="1" u="sng" dirty="0" smtClean="0">
                <a:solidFill>
                  <a:srgbClr val="000000"/>
                </a:solidFill>
                <a:latin typeface="Candara" pitchFamily="34" charset="0"/>
              </a:rPr>
              <a:t>Octava Emisión</a:t>
            </a:r>
            <a:r>
              <a:rPr lang="es-CO" sz="2800" b="1" dirty="0">
                <a:solidFill>
                  <a:srgbClr val="000000"/>
                </a:solidFill>
                <a:latin typeface="Candara" pitchFamily="34" charset="0"/>
              </a:rPr>
              <a:t>	</a:t>
            </a:r>
          </a:p>
          <a:p>
            <a:pPr algn="ctr" eaLnBrk="1" hangingPunct="1">
              <a:spcBef>
                <a:spcPct val="50000"/>
              </a:spcBef>
              <a:buClr>
                <a:srgbClr val="008000"/>
              </a:buClr>
              <a:buFont typeface="Wingdings" pitchFamily="2" charset="2"/>
              <a:buChar char="Ø"/>
              <a:defRPr/>
            </a:pPr>
            <a:r>
              <a:rPr lang="es-CO" sz="2800" b="1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es-CO" sz="2800" b="1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FECHA </a:t>
            </a:r>
            <a:r>
              <a:rPr lang="es-CO" sz="28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SUBASTA:</a:t>
            </a:r>
            <a:r>
              <a:rPr lang="es-CO" sz="2800" b="1" dirty="0" smtClean="0">
                <a:solidFill>
                  <a:srgbClr val="000000"/>
                </a:solidFill>
                <a:latin typeface="Candara" pitchFamily="34" charset="0"/>
              </a:rPr>
              <a:t> 23 </a:t>
            </a:r>
            <a:r>
              <a:rPr lang="es-CO" sz="2800" b="1" dirty="0">
                <a:solidFill>
                  <a:srgbClr val="000000"/>
                </a:solidFill>
                <a:latin typeface="Candara" pitchFamily="34" charset="0"/>
              </a:rPr>
              <a:t>de </a:t>
            </a:r>
            <a:r>
              <a:rPr lang="es-CO" sz="2800" b="1" dirty="0" smtClean="0">
                <a:solidFill>
                  <a:srgbClr val="000000"/>
                </a:solidFill>
                <a:latin typeface="Candara" pitchFamily="34" charset="0"/>
              </a:rPr>
              <a:t>Octubre </a:t>
            </a:r>
            <a:r>
              <a:rPr lang="es-CO" sz="2800" b="1" dirty="0">
                <a:solidFill>
                  <a:srgbClr val="000000"/>
                </a:solidFill>
                <a:latin typeface="Candara" pitchFamily="34" charset="0"/>
              </a:rPr>
              <a:t>de </a:t>
            </a:r>
            <a:r>
              <a:rPr lang="es-CO" sz="2800" b="1" dirty="0" smtClean="0">
                <a:solidFill>
                  <a:srgbClr val="000000"/>
                </a:solidFill>
                <a:latin typeface="Candara" pitchFamily="34" charset="0"/>
              </a:rPr>
              <a:t>2013</a:t>
            </a:r>
            <a:endParaRPr lang="es-CO" sz="2800" b="1" dirty="0">
              <a:solidFill>
                <a:srgbClr val="000000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50000"/>
              </a:spcBef>
              <a:buClr>
                <a:srgbClr val="008000"/>
              </a:buClr>
              <a:buFont typeface="Wingdings" pitchFamily="2" charset="2"/>
              <a:buChar char="Ø"/>
              <a:defRPr/>
            </a:pPr>
            <a:r>
              <a:rPr lang="es-CO" sz="2800" b="1" dirty="0" smtClean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es-CO" sz="2800" b="1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PRIMER LOTE</a:t>
            </a:r>
            <a:r>
              <a:rPr lang="es-CO" sz="28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:</a:t>
            </a:r>
            <a:r>
              <a:rPr lang="es-CO" sz="2800" b="1" dirty="0" smtClean="0">
                <a:solidFill>
                  <a:srgbClr val="000000"/>
                </a:solidFill>
                <a:latin typeface="Candara" pitchFamily="34" charset="0"/>
              </a:rPr>
              <a:t> $250.000 </a:t>
            </a:r>
            <a:r>
              <a:rPr lang="es-CO" sz="2800" b="1" dirty="0">
                <a:solidFill>
                  <a:srgbClr val="000000"/>
                </a:solidFill>
                <a:latin typeface="Candara" pitchFamily="34" charset="0"/>
              </a:rPr>
              <a:t>Millones </a:t>
            </a:r>
            <a:r>
              <a:rPr lang="es-CO" sz="2800" b="1" dirty="0" smtClean="0">
                <a:solidFill>
                  <a:srgbClr val="000000"/>
                </a:solidFill>
                <a:latin typeface="Candara" pitchFamily="34" charset="0"/>
              </a:rPr>
              <a:t>      aumentables </a:t>
            </a:r>
            <a:r>
              <a:rPr lang="es-CO" sz="2800" b="1" dirty="0">
                <a:solidFill>
                  <a:srgbClr val="000000"/>
                </a:solidFill>
                <a:latin typeface="Candara" pitchFamily="34" charset="0"/>
              </a:rPr>
              <a:t>a   </a:t>
            </a:r>
            <a:r>
              <a:rPr lang="es-CO" sz="2800" b="1" dirty="0" smtClean="0">
                <a:solidFill>
                  <a:srgbClr val="000000"/>
                </a:solidFill>
                <a:latin typeface="Candara" pitchFamily="34" charset="0"/>
              </a:rPr>
              <a:t>$400.000 Millones</a:t>
            </a:r>
          </a:p>
          <a:p>
            <a:pPr algn="ctr" eaLnBrk="1" hangingPunct="1">
              <a:spcBef>
                <a:spcPct val="50000"/>
              </a:spcBef>
              <a:buClr>
                <a:srgbClr val="008000"/>
              </a:buClr>
              <a:buFont typeface="Wingdings 2" pitchFamily="18" charset="2"/>
              <a:buNone/>
              <a:defRPr/>
            </a:pPr>
            <a:endParaRPr lang="es-CO" sz="2800" b="1" dirty="0" smtClean="0">
              <a:solidFill>
                <a:srgbClr val="000000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50000"/>
              </a:spcBef>
              <a:buClr>
                <a:srgbClr val="008000"/>
              </a:buClr>
              <a:buFont typeface="Wingdings 2" pitchFamily="18" charset="2"/>
              <a:buNone/>
              <a:defRPr/>
            </a:pPr>
            <a:endParaRPr lang="es-CO" sz="2800" b="1" dirty="0" smtClean="0">
              <a:solidFill>
                <a:srgbClr val="000000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50000"/>
              </a:spcBef>
              <a:buClr>
                <a:srgbClr val="008000"/>
              </a:buClr>
              <a:buFont typeface="Wingdings" pitchFamily="2" charset="2"/>
              <a:buChar char="Ø"/>
              <a:defRPr/>
            </a:pPr>
            <a:endParaRPr lang="es-CO" sz="2800" b="1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47106" name="4 Título"/>
          <p:cNvSpPr>
            <a:spLocks noGrp="1"/>
          </p:cNvSpPr>
          <p:nvPr>
            <p:ph type="ctrTitle" idx="4294967295"/>
          </p:nvPr>
        </p:nvSpPr>
        <p:spPr>
          <a:xfrm>
            <a:off x="684213" y="404813"/>
            <a:ext cx="7851775" cy="1828800"/>
          </a:xfrm>
        </p:spPr>
        <p:txBody>
          <a:bodyPr/>
          <a:lstStyle/>
          <a:p>
            <a:pPr algn="ctr" eaLnBrk="1" hangingPunct="1"/>
            <a:r>
              <a:rPr lang="es-CO" sz="4000" dirty="0" smtClean="0">
                <a:solidFill>
                  <a:srgbClr val="000000"/>
                </a:solidFill>
                <a:latin typeface="Candara" pitchFamily="34" charset="0"/>
              </a:rPr>
              <a:t>Bonos Ordinarios 2013</a:t>
            </a:r>
            <a:br>
              <a:rPr lang="es-CO" sz="4000" dirty="0" smtClean="0">
                <a:solidFill>
                  <a:srgbClr val="000000"/>
                </a:solidFill>
                <a:latin typeface="Candara" pitchFamily="34" charset="0"/>
              </a:rPr>
            </a:br>
            <a:endParaRPr lang="es-CO" sz="4000" dirty="0" smtClean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623153-8EF9-4CF6-8B5A-D95F340BD46C}" type="slidenum">
              <a:rPr lang="es-CO" smtClean="0">
                <a:solidFill>
                  <a:schemeClr val="accent2"/>
                </a:solidFill>
              </a:rPr>
              <a:pPr>
                <a:defRPr/>
              </a:pPr>
              <a:t>19</a:t>
            </a:fld>
            <a:endParaRPr lang="es-CO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Título"/>
          <p:cNvSpPr>
            <a:spLocks noGrp="1"/>
          </p:cNvSpPr>
          <p:nvPr>
            <p:ph type="title" idx="4294967295"/>
          </p:nvPr>
        </p:nvSpPr>
        <p:spPr>
          <a:xfrm>
            <a:off x="539750" y="260350"/>
            <a:ext cx="8229600" cy="1143000"/>
          </a:xfrm>
        </p:spPr>
        <p:txBody>
          <a:bodyPr/>
          <a:lstStyle/>
          <a:p>
            <a:pPr algn="ctr" eaLnBrk="1" hangingPunct="1"/>
            <a:r>
              <a:rPr lang="es-CO" sz="3600" smtClean="0">
                <a:solidFill>
                  <a:srgbClr val="000000"/>
                </a:solidFill>
                <a:latin typeface="Candara" pitchFamily="34" charset="0"/>
              </a:rPr>
              <a:t>Advertencia</a:t>
            </a:r>
          </a:p>
        </p:txBody>
      </p:sp>
      <p:sp>
        <p:nvSpPr>
          <p:cNvPr id="16386" name="2 Subtítulo"/>
          <p:cNvSpPr>
            <a:spLocks noGrp="1"/>
          </p:cNvSpPr>
          <p:nvPr>
            <p:ph idx="4294967295"/>
          </p:nvPr>
        </p:nvSpPr>
        <p:spPr>
          <a:xfrm>
            <a:off x="539750" y="1412875"/>
            <a:ext cx="8424863" cy="5111750"/>
          </a:xfrm>
        </p:spPr>
        <p:txBody>
          <a:bodyPr/>
          <a:lstStyle/>
          <a:p>
            <a:pPr marL="0" indent="0" algn="just" eaLnBrk="1" hangingPunct="1">
              <a:spcBef>
                <a:spcPct val="50000"/>
              </a:spcBef>
              <a:buClr>
                <a:srgbClr val="29AD3F"/>
              </a:buClr>
              <a:buFont typeface="Wingdings 2" pitchFamily="18" charset="2"/>
              <a:buNone/>
            </a:pPr>
            <a:r>
              <a:rPr lang="es-CO" sz="1800" b="1" smtClean="0">
                <a:solidFill>
                  <a:srgbClr val="000000"/>
                </a:solidFill>
                <a:latin typeface="Candara" pitchFamily="34" charset="0"/>
              </a:rPr>
              <a:t>La información aquí presentada es de carácter exclusivamente informativo e ilustrativo, y no es, ni pretende ser, fuente de asesoría legal o financiera en ningún tema. Esta información no constituye oferta de ningún tipo.</a:t>
            </a:r>
          </a:p>
          <a:p>
            <a:pPr marL="0" indent="0" algn="just" eaLnBrk="1" hangingPunct="1">
              <a:spcBef>
                <a:spcPct val="50000"/>
              </a:spcBef>
              <a:buClr>
                <a:srgbClr val="29AD3F"/>
              </a:buClr>
              <a:buFont typeface="Wingdings 2" pitchFamily="18" charset="2"/>
              <a:buNone/>
            </a:pPr>
            <a:r>
              <a:rPr lang="es-CO" sz="1800" b="1" smtClean="0">
                <a:solidFill>
                  <a:srgbClr val="000000"/>
                </a:solidFill>
                <a:latin typeface="Candara" pitchFamily="34" charset="0"/>
              </a:rPr>
              <a:t>La información financiera presentada está basada en información interna de Banco Popular, puede ser objeto de cambios o ajustes. Cualquier cambio de las circunstancias actuales puede llegar a afectar la validez de la información o de las conclusiones presentadas.</a:t>
            </a:r>
            <a:endParaRPr lang="es-CO" sz="2400" b="1" smtClean="0">
              <a:solidFill>
                <a:srgbClr val="000000"/>
              </a:solidFill>
              <a:latin typeface="Candara" pitchFamily="34" charset="0"/>
            </a:endParaRPr>
          </a:p>
          <a:p>
            <a:pPr marL="0" indent="0" algn="just" eaLnBrk="1" hangingPunct="1">
              <a:spcBef>
                <a:spcPct val="50000"/>
              </a:spcBef>
              <a:buClr>
                <a:srgbClr val="29AD3F"/>
              </a:buClr>
              <a:buFont typeface="Wingdings 2" pitchFamily="18" charset="2"/>
              <a:buNone/>
            </a:pPr>
            <a:r>
              <a:rPr lang="es-CO" sz="1800" b="1" smtClean="0">
                <a:solidFill>
                  <a:srgbClr val="000000"/>
                </a:solidFill>
                <a:latin typeface="Candara" pitchFamily="34" charset="0"/>
              </a:rPr>
              <a:t>Banco Popular expresamente dispone que no acepta responsabilidad alguna en relación con acciones o decisiones tomadas o no tomadas, con base en el contenido de esta información. Banco Popular no acepta ningún tipo de responsabilidad por pérdidas que resulten de la ejecución de las propuestas o recomendaciones presentadas. Banco Popular no es responsable de ningún contenido que sea proveniente de tercero. Banco Popular pudo haber promulgado, y puede así promulgar en el futuro, información que sea inconsistente con la aquí presentada.</a:t>
            </a:r>
            <a:endParaRPr lang="es-CO" sz="2000" smtClean="0">
              <a:latin typeface="Candara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62279-6F3C-403D-9CEE-2029EB59569A}" type="slidenum">
              <a:rPr lang="es-CO" smtClean="0">
                <a:solidFill>
                  <a:schemeClr val="accent2"/>
                </a:solidFill>
              </a:rPr>
              <a:pPr>
                <a:defRPr/>
              </a:pPr>
              <a:t>2</a:t>
            </a:fld>
            <a:endParaRPr lang="es-CO" dirty="0">
              <a:solidFill>
                <a:schemeClr val="accent2"/>
              </a:solidFill>
            </a:endParaRPr>
          </a:p>
        </p:txBody>
      </p:sp>
      <p:pic>
        <p:nvPicPr>
          <p:cNvPr id="16388" name="Picture 5"/>
          <p:cNvPicPr>
            <a:picLocks noChangeAspect="1" noChangeArrowheads="1"/>
          </p:cNvPicPr>
          <p:nvPr/>
        </p:nvPicPr>
        <p:blipFill>
          <a:blip r:embed="rId2" cstate="print"/>
          <a:srcRect b="32394"/>
          <a:stretch>
            <a:fillRect/>
          </a:stretch>
        </p:blipFill>
        <p:spPr bwMode="auto">
          <a:xfrm>
            <a:off x="5940425" y="836613"/>
            <a:ext cx="3168650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CO" sz="4000" smtClean="0">
                <a:solidFill>
                  <a:srgbClr val="000000"/>
                </a:solidFill>
                <a:latin typeface="Candara" pitchFamily="34" charset="0"/>
              </a:rPr>
              <a:t>Bonos Ordinarios 2013</a:t>
            </a:r>
            <a:endParaRPr lang="es-CO" smtClean="0"/>
          </a:p>
        </p:txBody>
      </p:sp>
      <p:sp>
        <p:nvSpPr>
          <p:cNvPr id="48130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endParaRPr lang="es-CO" sz="3200" b="1" smtClean="0">
              <a:solidFill>
                <a:srgbClr val="000000"/>
              </a:solidFill>
              <a:latin typeface="Candara" pitchFamily="34" charset="0"/>
            </a:endParaRPr>
          </a:p>
          <a:p>
            <a:pPr algn="ctr" eaLnBrk="1" hangingPunct="1">
              <a:lnSpc>
                <a:spcPct val="90000"/>
              </a:lnSpc>
              <a:buClr>
                <a:schemeClr val="tx1"/>
              </a:buClr>
              <a:buFont typeface="Wingdings 2" pitchFamily="18" charset="2"/>
              <a:buNone/>
            </a:pPr>
            <a:r>
              <a:rPr lang="es-CO" sz="3200" b="1" smtClean="0">
                <a:solidFill>
                  <a:srgbClr val="000000"/>
                </a:solidFill>
                <a:latin typeface="Candara" pitchFamily="34" charset="0"/>
              </a:rPr>
              <a:t>Los Bonos están calificados en  </a:t>
            </a:r>
          </a:p>
          <a:p>
            <a:pPr algn="ctr" eaLnBrk="1" hangingPunct="1">
              <a:lnSpc>
                <a:spcPct val="90000"/>
              </a:lnSpc>
              <a:buClr>
                <a:schemeClr val="tx1"/>
              </a:buClr>
              <a:buFont typeface="Wingdings 2" pitchFamily="18" charset="2"/>
              <a:buNone/>
            </a:pPr>
            <a:r>
              <a:rPr lang="es-CO" sz="3200" b="1" smtClean="0">
                <a:solidFill>
                  <a:srgbClr val="000000"/>
                </a:solidFill>
                <a:latin typeface="Candara" pitchFamily="34" charset="0"/>
              </a:rPr>
              <a:t>AAA, por BRC INVESTOR SERVICES S.A</a:t>
            </a:r>
            <a:endParaRPr lang="es-CO" sz="3200" b="1" smtClean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0E74AD-E068-412A-B7E2-FAAF5006FBC1}" type="slidenum">
              <a:rPr lang="es-CO" smtClean="0">
                <a:solidFill>
                  <a:schemeClr val="accent2"/>
                </a:solidFill>
              </a:rPr>
              <a:pPr>
                <a:defRPr/>
              </a:pPr>
              <a:t>20</a:t>
            </a:fld>
            <a:endParaRPr lang="es-CO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4294967295"/>
          </p:nvPr>
        </p:nvSpPr>
        <p:spPr>
          <a:xfrm>
            <a:off x="539750" y="2349500"/>
            <a:ext cx="7772400" cy="2447925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Clr>
                <a:srgbClr val="008000"/>
              </a:buClr>
              <a:buFont typeface="Wingdings" pitchFamily="2" charset="2"/>
              <a:buChar char="Ø"/>
              <a:defRPr/>
            </a:pPr>
            <a:r>
              <a:rPr lang="es-CO" sz="28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REPRESENTANTE LEGAL TENEDORES DE BONOS</a:t>
            </a:r>
          </a:p>
          <a:p>
            <a:pPr eaLnBrk="1" hangingPunct="1">
              <a:spcBef>
                <a:spcPct val="50000"/>
              </a:spcBef>
              <a:buClr>
                <a:srgbClr val="008000"/>
              </a:buClr>
              <a:buFont typeface="Wingdings" pitchFamily="2" charset="2"/>
              <a:buChar char="Ø"/>
              <a:defRPr/>
            </a:pPr>
            <a:r>
              <a:rPr lang="es-CO" sz="2800" dirty="0" smtClean="0">
                <a:solidFill>
                  <a:srgbClr val="000000"/>
                </a:solidFill>
                <a:latin typeface="Candara" pitchFamily="34" charset="0"/>
              </a:rPr>
              <a:t>FIDUCOR S.A.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s-CO" sz="2800" dirty="0" smtClean="0">
                <a:solidFill>
                  <a:srgbClr val="000000"/>
                </a:solidFill>
                <a:latin typeface="Candara" pitchFamily="34" charset="0"/>
              </a:rPr>
              <a:t>Carrera 7 N° 71 -52 Torre B Piso 14	</a:t>
            </a:r>
          </a:p>
          <a:p>
            <a:pPr eaLnBrk="1" hangingPunct="1">
              <a:defRPr/>
            </a:pPr>
            <a:endParaRPr lang="es-CO" sz="28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49154" name="1 Título"/>
          <p:cNvSpPr>
            <a:spLocks noGrp="1"/>
          </p:cNvSpPr>
          <p:nvPr>
            <p:ph type="title" idx="4294967295"/>
          </p:nvPr>
        </p:nvSpPr>
        <p:spPr>
          <a:xfrm>
            <a:off x="539750" y="771525"/>
            <a:ext cx="7772400" cy="1362075"/>
          </a:xfrm>
        </p:spPr>
        <p:txBody>
          <a:bodyPr/>
          <a:lstStyle/>
          <a:p>
            <a:pPr algn="ctr" eaLnBrk="1" hangingPunct="1"/>
            <a:r>
              <a:rPr lang="es-CO" sz="4000" smtClean="0">
                <a:solidFill>
                  <a:srgbClr val="000000"/>
                </a:solidFill>
                <a:latin typeface="Candara" pitchFamily="34" charset="0"/>
              </a:rPr>
              <a:t>Bonos Ordinarios 2013</a:t>
            </a:r>
            <a:br>
              <a:rPr lang="es-CO" sz="4000" smtClean="0">
                <a:solidFill>
                  <a:srgbClr val="000000"/>
                </a:solidFill>
                <a:latin typeface="Candara" pitchFamily="34" charset="0"/>
              </a:rPr>
            </a:br>
            <a:endParaRPr lang="es-CO" sz="4000" smtClean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E0C5A4-2611-4FC7-A74C-7CB68094E0EA}" type="slidenum">
              <a:rPr lang="es-CO" smtClean="0">
                <a:solidFill>
                  <a:schemeClr val="accent2"/>
                </a:solidFill>
              </a:rPr>
              <a:pPr>
                <a:defRPr/>
              </a:pPr>
              <a:t>21</a:t>
            </a:fld>
            <a:endParaRPr lang="es-CO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4294967295"/>
          </p:nvPr>
        </p:nvSpPr>
        <p:spPr>
          <a:xfrm>
            <a:off x="684213" y="1484313"/>
            <a:ext cx="7772400" cy="1509712"/>
          </a:xfrm>
        </p:spPr>
        <p:txBody>
          <a:bodyPr/>
          <a:lstStyle/>
          <a:p>
            <a:pPr algn="just" eaLnBrk="1" hangingPunct="1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s-CO" sz="28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MODALIDAD DE LA OFERTA</a:t>
            </a:r>
            <a:r>
              <a:rPr lang="es-CO" sz="24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	</a:t>
            </a:r>
          </a:p>
          <a:p>
            <a:pPr algn="just" eaLnBrk="1" hangingPunct="1">
              <a:spcBef>
                <a:spcPct val="50000"/>
              </a:spcBef>
              <a:defRPr/>
            </a:pPr>
            <a:r>
              <a:rPr lang="es-CO" sz="2400" b="1" dirty="0" smtClean="0">
                <a:solidFill>
                  <a:srgbClr val="000000"/>
                </a:solidFill>
                <a:latin typeface="Candara" pitchFamily="34" charset="0"/>
              </a:rPr>
              <a:t>Subasta Holandesa</a:t>
            </a:r>
          </a:p>
          <a:p>
            <a:pPr algn="just" eaLnBrk="1" hangingPunct="1">
              <a:spcBef>
                <a:spcPct val="50000"/>
              </a:spcBef>
              <a:defRPr/>
            </a:pPr>
            <a:endParaRPr lang="es-CO" sz="2400" b="1" dirty="0" smtClean="0">
              <a:solidFill>
                <a:srgbClr val="000000"/>
              </a:solidFill>
              <a:latin typeface="Candara" pitchFamily="34" charset="0"/>
            </a:endParaRPr>
          </a:p>
          <a:p>
            <a:pPr algn="just" eaLnBrk="1" hangingPunct="1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s-CO" sz="28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CLASE DE VALORES</a:t>
            </a:r>
          </a:p>
          <a:p>
            <a:pPr algn="just" eaLnBrk="1" hangingPunct="1">
              <a:spcBef>
                <a:spcPct val="50000"/>
              </a:spcBef>
              <a:defRPr/>
            </a:pPr>
            <a:r>
              <a:rPr lang="es-CO" sz="2800" b="1" u="sng" dirty="0" smtClean="0">
                <a:solidFill>
                  <a:srgbClr val="000000"/>
                </a:solidFill>
                <a:latin typeface="Candara" pitchFamily="34" charset="0"/>
              </a:rPr>
              <a:t>Bonos Ordinarios:</a:t>
            </a:r>
            <a:r>
              <a:rPr lang="es-CO" sz="2400" b="1" dirty="0" smtClean="0">
                <a:solidFill>
                  <a:srgbClr val="000000"/>
                </a:solidFill>
                <a:latin typeface="Candara" pitchFamily="34" charset="0"/>
              </a:rPr>
              <a:t> Conferirán a sus tenedores el derecho de recibir los intereses y capital invertido en las condiciones establecidas en el Prospecto de Información, y se encontrarán garantizados con todos los activos presentes y futuros de la entidad emisora.</a:t>
            </a:r>
          </a:p>
          <a:p>
            <a:pPr eaLnBrk="1" hangingPunct="1">
              <a:defRPr/>
            </a:pPr>
            <a:endParaRPr lang="es-CO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4A9BF3-42C8-46D7-93D3-A2491F80F9CD}" type="slidenum">
              <a:rPr lang="es-CO" smtClean="0">
                <a:solidFill>
                  <a:schemeClr val="accent2"/>
                </a:solidFill>
              </a:rPr>
              <a:pPr>
                <a:defRPr/>
              </a:pPr>
              <a:t>22</a:t>
            </a:fld>
            <a:endParaRPr lang="es-CO" dirty="0">
              <a:solidFill>
                <a:schemeClr val="accent2"/>
              </a:solidFill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 bwMode="auto">
          <a:xfrm>
            <a:off x="539750" y="620713"/>
            <a:ext cx="77724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>
              <a:defRPr/>
            </a:pPr>
            <a:r>
              <a:rPr lang="es-CO" sz="4000" dirty="0">
                <a:solidFill>
                  <a:srgbClr val="000000"/>
                </a:solidFill>
                <a:latin typeface="Candara" pitchFamily="34" charset="0"/>
                <a:ea typeface="+mj-ea"/>
                <a:cs typeface="+mj-cs"/>
              </a:rPr>
              <a:t>Bonos Ordinarios 2013</a:t>
            </a:r>
            <a:br>
              <a:rPr lang="es-CO" sz="4000" dirty="0">
                <a:solidFill>
                  <a:srgbClr val="000000"/>
                </a:solidFill>
                <a:latin typeface="Candara" pitchFamily="34" charset="0"/>
                <a:ea typeface="+mj-ea"/>
                <a:cs typeface="+mj-cs"/>
              </a:rPr>
            </a:br>
            <a:endParaRPr lang="es-CO" sz="4000" dirty="0">
              <a:solidFill>
                <a:srgbClr val="000000"/>
              </a:solidFill>
              <a:latin typeface="Candar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2 Título"/>
          <p:cNvSpPr>
            <a:spLocks noGrp="1"/>
          </p:cNvSpPr>
          <p:nvPr>
            <p:ph type="title"/>
          </p:nvPr>
        </p:nvSpPr>
        <p:spPr>
          <a:xfrm>
            <a:off x="395288" y="404813"/>
            <a:ext cx="8229600" cy="1143000"/>
          </a:xfrm>
        </p:spPr>
        <p:txBody>
          <a:bodyPr/>
          <a:lstStyle/>
          <a:p>
            <a:pPr algn="ctr" eaLnBrk="1" hangingPunct="1"/>
            <a:r>
              <a:rPr lang="es-CO" sz="4000" smtClean="0">
                <a:solidFill>
                  <a:srgbClr val="000000"/>
                </a:solidFill>
                <a:latin typeface="Candara" pitchFamily="34" charset="0"/>
              </a:rPr>
              <a:t>Bonos Ordinarios 2013</a:t>
            </a:r>
          </a:p>
        </p:txBody>
      </p:sp>
      <p:sp>
        <p:nvSpPr>
          <p:cNvPr id="52226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CO" sz="2400" dirty="0" smtClean="0">
                <a:solidFill>
                  <a:srgbClr val="000000"/>
                </a:solidFill>
                <a:latin typeface="Candara" pitchFamily="34" charset="0"/>
              </a:rPr>
              <a:t>Plazos de Redención</a:t>
            </a:r>
          </a:p>
          <a:p>
            <a:pPr eaLnBrk="1" hangingPunct="1"/>
            <a:endParaRPr lang="es-CO" sz="2400" dirty="0" smtClean="0">
              <a:solidFill>
                <a:srgbClr val="000000"/>
              </a:solidFill>
              <a:latin typeface="Candara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s-CO" sz="2400" dirty="0" smtClean="0">
              <a:solidFill>
                <a:srgbClr val="000000"/>
              </a:solidFill>
              <a:latin typeface="Candara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s-CO" sz="2400" dirty="0" smtClean="0">
              <a:solidFill>
                <a:srgbClr val="000000"/>
              </a:solidFill>
              <a:latin typeface="Candara" pitchFamily="34" charset="0"/>
            </a:endParaRPr>
          </a:p>
          <a:p>
            <a:pPr eaLnBrk="1" hangingPunct="1"/>
            <a:endParaRPr lang="es-CO" sz="2400" dirty="0" smtClean="0">
              <a:solidFill>
                <a:srgbClr val="000000"/>
              </a:solidFill>
              <a:latin typeface="Candara" pitchFamily="34" charset="0"/>
            </a:endParaRPr>
          </a:p>
          <a:p>
            <a:pPr eaLnBrk="1" hangingPunct="1"/>
            <a:endParaRPr lang="es-CO" sz="2400" dirty="0" smtClean="0">
              <a:solidFill>
                <a:srgbClr val="000000"/>
              </a:solidFill>
              <a:latin typeface="Candara" pitchFamily="34" charset="0"/>
            </a:endParaRPr>
          </a:p>
          <a:p>
            <a:pPr eaLnBrk="1" hangingPunct="1"/>
            <a:endParaRPr lang="es-CO" sz="2400" dirty="0" smtClean="0">
              <a:solidFill>
                <a:srgbClr val="000000"/>
              </a:solidFill>
              <a:latin typeface="Candara" pitchFamily="34" charset="0"/>
            </a:endParaRPr>
          </a:p>
          <a:p>
            <a:pPr eaLnBrk="1" hangingPunct="1"/>
            <a:r>
              <a:rPr lang="es-CO" sz="2400" dirty="0" smtClean="0">
                <a:solidFill>
                  <a:srgbClr val="000000"/>
                </a:solidFill>
                <a:latin typeface="Candara" pitchFamily="34" charset="0"/>
              </a:rPr>
              <a:t>Pago Capital: Al Vencimiento</a:t>
            </a:r>
          </a:p>
          <a:p>
            <a:pPr eaLnBrk="1" hangingPunct="1"/>
            <a:r>
              <a:rPr lang="es-CO" sz="2400" dirty="0" smtClean="0">
                <a:solidFill>
                  <a:srgbClr val="000000"/>
                </a:solidFill>
                <a:latin typeface="Candara" pitchFamily="34" charset="0"/>
              </a:rPr>
              <a:t>Valor Nominal de Cada Bono: $1.000.000</a:t>
            </a: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0DD9A3-D6A4-4692-8ACC-C27ACFF4FA78}" type="slidenum">
              <a:rPr lang="es-CO" smtClean="0">
                <a:solidFill>
                  <a:schemeClr val="accent2"/>
                </a:solidFill>
              </a:rPr>
              <a:pPr>
                <a:defRPr/>
              </a:pPr>
              <a:t>23</a:t>
            </a:fld>
            <a:endParaRPr lang="es-CO" dirty="0">
              <a:solidFill>
                <a:schemeClr val="accent2"/>
              </a:solidFill>
            </a:endParaRPr>
          </a:p>
        </p:txBody>
      </p:sp>
      <p:graphicFrame>
        <p:nvGraphicFramePr>
          <p:cNvPr id="52250" name="Group 26"/>
          <p:cNvGraphicFramePr>
            <a:graphicFrameLocks noGrp="1"/>
          </p:cNvGraphicFramePr>
          <p:nvPr/>
        </p:nvGraphicFramePr>
        <p:xfrm>
          <a:off x="1476375" y="2881313"/>
          <a:ext cx="6096000" cy="148590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</a:rPr>
                        <a:t>PLAZO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</a:rPr>
                        <a:t>TASA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18 Meses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IBR + Spread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5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24 Meses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B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IPC + Spread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BD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60 Meses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IPC + Spread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5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2 Marcador de texto"/>
          <p:cNvSpPr>
            <a:spLocks noGrp="1"/>
          </p:cNvSpPr>
          <p:nvPr>
            <p:ph type="body" idx="4294967295"/>
          </p:nvPr>
        </p:nvSpPr>
        <p:spPr>
          <a:xfrm>
            <a:off x="611188" y="1700213"/>
            <a:ext cx="7772400" cy="1509712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es-CO" sz="2400" b="1" dirty="0" smtClean="0">
                <a:solidFill>
                  <a:srgbClr val="00B050"/>
                </a:solidFill>
                <a:latin typeface="Candara" pitchFamily="34" charset="0"/>
              </a:rPr>
              <a:t>Mecanismo de Colocación</a:t>
            </a:r>
          </a:p>
          <a:p>
            <a:pPr eaLnBrk="1" hangingPunct="1">
              <a:spcBef>
                <a:spcPct val="50000"/>
              </a:spcBef>
            </a:pPr>
            <a:r>
              <a:rPr lang="es-CO" sz="2400" dirty="0" smtClean="0">
                <a:solidFill>
                  <a:srgbClr val="000000"/>
                </a:solidFill>
                <a:latin typeface="Candara" pitchFamily="34" charset="0"/>
              </a:rPr>
              <a:t>Subasta Holandesa; a través de la BVC.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es-CO" sz="2400" b="1" dirty="0" smtClean="0">
                <a:solidFill>
                  <a:srgbClr val="00B050"/>
                </a:solidFill>
                <a:latin typeface="Candara" pitchFamily="34" charset="0"/>
              </a:rPr>
              <a:t>Hora de subasta</a:t>
            </a:r>
          </a:p>
          <a:p>
            <a:pPr eaLnBrk="1" hangingPunct="1">
              <a:spcBef>
                <a:spcPct val="50000"/>
              </a:spcBef>
            </a:pPr>
            <a:r>
              <a:rPr lang="es-CO" sz="2400" dirty="0" smtClean="0">
                <a:solidFill>
                  <a:srgbClr val="000000"/>
                </a:solidFill>
                <a:latin typeface="Candara" pitchFamily="34" charset="0"/>
              </a:rPr>
              <a:t>8:30 a.m. a 11:30 a.m.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es-CO" sz="2400" b="1" dirty="0" smtClean="0">
                <a:solidFill>
                  <a:srgbClr val="00B050"/>
                </a:solidFill>
                <a:latin typeface="Candara" pitchFamily="34" charset="0"/>
              </a:rPr>
              <a:t>Cumplimiento y Pago</a:t>
            </a:r>
          </a:p>
          <a:p>
            <a:pPr eaLnBrk="1" hangingPunct="1">
              <a:spcBef>
                <a:spcPct val="50000"/>
              </a:spcBef>
            </a:pPr>
            <a:r>
              <a:rPr lang="es-CO" sz="2400" dirty="0" smtClean="0">
                <a:solidFill>
                  <a:srgbClr val="000000"/>
                </a:solidFill>
                <a:latin typeface="Candara" pitchFamily="34" charset="0"/>
              </a:rPr>
              <a:t>24 de octubre de 2013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es-CO" sz="2400" b="1" dirty="0" smtClean="0">
                <a:solidFill>
                  <a:srgbClr val="00B050"/>
                </a:solidFill>
                <a:latin typeface="Candara" pitchFamily="34" charset="0"/>
              </a:rPr>
              <a:t>Fecha Emisión</a:t>
            </a:r>
          </a:p>
          <a:p>
            <a:pPr eaLnBrk="1" hangingPunct="1">
              <a:spcBef>
                <a:spcPct val="50000"/>
              </a:spcBef>
            </a:pPr>
            <a:r>
              <a:rPr lang="es-CO" sz="2400" dirty="0" smtClean="0">
                <a:solidFill>
                  <a:srgbClr val="000000"/>
                </a:solidFill>
                <a:latin typeface="Candara" pitchFamily="34" charset="0"/>
              </a:rPr>
              <a:t>Mismo día de la Subasta</a:t>
            </a:r>
            <a:endParaRPr lang="es-ES" sz="2400" dirty="0" smtClean="0">
              <a:solidFill>
                <a:srgbClr val="000000"/>
              </a:solidFill>
              <a:latin typeface="Candara" pitchFamily="34" charset="0"/>
            </a:endParaRPr>
          </a:p>
          <a:p>
            <a:pPr eaLnBrk="1" hangingPunct="1"/>
            <a:endParaRPr lang="es-CO" sz="2400" dirty="0" smtClean="0">
              <a:latin typeface="Candara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C672D-20F5-4C1E-9FD2-C9E88845410C}" type="slidenum">
              <a:rPr lang="es-CO" smtClean="0">
                <a:solidFill>
                  <a:schemeClr val="accent2"/>
                </a:solidFill>
              </a:rPr>
              <a:pPr>
                <a:defRPr/>
              </a:pPr>
              <a:t>24</a:t>
            </a:fld>
            <a:endParaRPr lang="es-CO" dirty="0">
              <a:solidFill>
                <a:schemeClr val="accent2"/>
              </a:solidFill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 bwMode="auto">
          <a:xfrm>
            <a:off x="539750" y="620713"/>
            <a:ext cx="77724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>
              <a:defRPr/>
            </a:pPr>
            <a:r>
              <a:rPr lang="es-CO" sz="4000" dirty="0">
                <a:solidFill>
                  <a:srgbClr val="000000"/>
                </a:solidFill>
                <a:latin typeface="Candara" pitchFamily="34" charset="0"/>
                <a:ea typeface="+mj-ea"/>
                <a:cs typeface="+mj-cs"/>
              </a:rPr>
              <a:t>Bonos Ordinarios 2013</a:t>
            </a:r>
            <a:br>
              <a:rPr lang="es-CO" sz="4000" dirty="0">
                <a:solidFill>
                  <a:srgbClr val="000000"/>
                </a:solidFill>
                <a:latin typeface="Candara" pitchFamily="34" charset="0"/>
                <a:ea typeface="+mj-ea"/>
                <a:cs typeface="+mj-cs"/>
              </a:rPr>
            </a:br>
            <a:endParaRPr lang="es-CO" sz="4000" dirty="0">
              <a:solidFill>
                <a:srgbClr val="000000"/>
              </a:solidFill>
              <a:latin typeface="Candar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1 Título"/>
          <p:cNvSpPr>
            <a:spLocks noGrp="1"/>
          </p:cNvSpPr>
          <p:nvPr>
            <p:ph type="title"/>
          </p:nvPr>
        </p:nvSpPr>
        <p:spPr>
          <a:xfrm>
            <a:off x="539750" y="188913"/>
            <a:ext cx="8229600" cy="1143000"/>
          </a:xfrm>
        </p:spPr>
        <p:txBody>
          <a:bodyPr/>
          <a:lstStyle/>
          <a:p>
            <a:pPr algn="ctr" eaLnBrk="1" hangingPunct="1"/>
            <a:r>
              <a:rPr lang="es-CO" sz="4000" smtClean="0">
                <a:solidFill>
                  <a:srgbClr val="000000"/>
                </a:solidFill>
                <a:latin typeface="Candara" pitchFamily="34" charset="0"/>
              </a:rPr>
              <a:t>Agentes Colaboradores</a:t>
            </a:r>
          </a:p>
        </p:txBody>
      </p:sp>
      <p:sp>
        <p:nvSpPr>
          <p:cNvPr id="54274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788"/>
            <a:ext cx="4040188" cy="658812"/>
          </a:xfrm>
        </p:spPr>
        <p:txBody>
          <a:bodyPr/>
          <a:lstStyle/>
          <a:p>
            <a:pPr algn="ctr" eaLnBrk="1" hangingPunct="1">
              <a:spcBef>
                <a:spcPct val="50000"/>
              </a:spcBef>
              <a:buFont typeface="Wingdings" pitchFamily="2" charset="2"/>
              <a:buChar char="§"/>
            </a:pPr>
            <a:endParaRPr lang="es-CO" sz="1400" smtClean="0">
              <a:latin typeface="Eras Medium ITC" pitchFamily="34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s-CO" sz="1400" smtClean="0">
              <a:latin typeface="Comic Sans MS" pitchFamily="66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s-CO" sz="1400" smtClean="0">
              <a:latin typeface="Comic Sans MS" pitchFamily="66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s-CO" sz="1400" smtClean="0">
              <a:latin typeface="Comic Sans MS" pitchFamily="66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s-CO" sz="1400" smtClean="0">
              <a:latin typeface="Comic Sans MS" pitchFamily="66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s-CO" sz="1400" smtClean="0">
              <a:solidFill>
                <a:srgbClr val="000000"/>
              </a:solidFill>
              <a:latin typeface="Comic Sans MS" pitchFamily="66" charset="0"/>
            </a:endParaRPr>
          </a:p>
          <a:p>
            <a:pPr eaLnBrk="1" hangingPunct="1"/>
            <a:endParaRPr lang="es-CO" sz="1400" smtClean="0"/>
          </a:p>
        </p:txBody>
      </p:sp>
      <p:sp>
        <p:nvSpPr>
          <p:cNvPr id="54275" name="10 Marcador de texto"/>
          <p:cNvSpPr>
            <a:spLocks noGrp="1"/>
          </p:cNvSpPr>
          <p:nvPr>
            <p:ph type="body" sz="half" idx="3"/>
          </p:nvPr>
        </p:nvSpPr>
        <p:spPr>
          <a:xfrm>
            <a:off x="539750" y="4437112"/>
            <a:ext cx="7920038" cy="654050"/>
          </a:xfrm>
        </p:spPr>
        <p:txBody>
          <a:bodyPr/>
          <a:lstStyle/>
          <a:p>
            <a:pPr algn="just" eaLnBrk="1" hangingPunct="1">
              <a:spcBef>
                <a:spcPct val="50000"/>
              </a:spcBef>
            </a:pPr>
            <a:r>
              <a:rPr lang="es-CO" sz="2200" b="0" dirty="0" smtClean="0">
                <a:solidFill>
                  <a:srgbClr val="000000"/>
                </a:solidFill>
                <a:latin typeface="Candara" pitchFamily="34" charset="0"/>
              </a:rPr>
              <a:t>Las demandas  también podrán ser ingresadas directamente en MEC o a través del Banco Popular en los siguientes números: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CO" sz="2200" b="0" dirty="0" smtClean="0">
                <a:solidFill>
                  <a:srgbClr val="000000"/>
                </a:solidFill>
                <a:latin typeface="Candara" pitchFamily="34" charset="0"/>
              </a:rPr>
              <a:t>3395500  Ext.4490, 4491, 4492.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CO" sz="2200" b="0" dirty="0" smtClean="0">
                <a:solidFill>
                  <a:srgbClr val="000000"/>
                </a:solidFill>
                <a:latin typeface="Candara" pitchFamily="34" charset="0"/>
              </a:rPr>
              <a:t>6069330, 6069832, 6069833.</a:t>
            </a:r>
          </a:p>
          <a:p>
            <a:pPr algn="just" eaLnBrk="1" hangingPunct="1"/>
            <a:endParaRPr lang="es-CO" sz="2200" b="0" dirty="0" smtClean="0">
              <a:latin typeface="Candara" pitchFamily="34" charset="0"/>
            </a:endParaRPr>
          </a:p>
        </p:txBody>
      </p:sp>
      <p:sp>
        <p:nvSpPr>
          <p:cNvPr id="54276" name="9 Marcador de contenido"/>
          <p:cNvSpPr>
            <a:spLocks noGrp="1"/>
          </p:cNvSpPr>
          <p:nvPr>
            <p:ph sz="quarter" idx="2"/>
          </p:nvPr>
        </p:nvSpPr>
        <p:spPr>
          <a:xfrm>
            <a:off x="468313" y="1701354"/>
            <a:ext cx="4040187" cy="1799654"/>
          </a:xfrm>
        </p:spPr>
        <p:txBody>
          <a:bodyPr/>
          <a:lstStyle/>
          <a:p>
            <a:pPr eaLnBrk="1" hangingPunct="1"/>
            <a:r>
              <a:rPr lang="es-CO" dirty="0" smtClean="0">
                <a:solidFill>
                  <a:srgbClr val="000000"/>
                </a:solidFill>
                <a:latin typeface="Candara" pitchFamily="34" charset="0"/>
              </a:rPr>
              <a:t>Casa de Bolsa</a:t>
            </a:r>
          </a:p>
          <a:p>
            <a:pPr eaLnBrk="1" hangingPunct="1"/>
            <a:r>
              <a:rPr lang="es-CO" dirty="0" smtClean="0">
                <a:solidFill>
                  <a:srgbClr val="000000"/>
                </a:solidFill>
                <a:latin typeface="Candara" pitchFamily="34" charset="0"/>
              </a:rPr>
              <a:t>Corredores Asociados</a:t>
            </a:r>
          </a:p>
          <a:p>
            <a:pPr eaLnBrk="1" hangingPunct="1"/>
            <a:r>
              <a:rPr lang="es-CO" dirty="0" err="1" smtClean="0">
                <a:solidFill>
                  <a:srgbClr val="000000"/>
                </a:solidFill>
                <a:latin typeface="Candara" pitchFamily="34" charset="0"/>
              </a:rPr>
              <a:t>Correval</a:t>
            </a:r>
            <a:endParaRPr lang="es-CO" dirty="0" smtClean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54277" name="11 Marcador de contenido"/>
          <p:cNvSpPr>
            <a:spLocks noGrp="1"/>
          </p:cNvSpPr>
          <p:nvPr>
            <p:ph sz="quarter" idx="4"/>
          </p:nvPr>
        </p:nvSpPr>
        <p:spPr>
          <a:xfrm>
            <a:off x="4643438" y="1628800"/>
            <a:ext cx="4041775" cy="1439614"/>
          </a:xfrm>
        </p:spPr>
        <p:txBody>
          <a:bodyPr/>
          <a:lstStyle/>
          <a:p>
            <a:pPr eaLnBrk="1" hangingPunct="1"/>
            <a:r>
              <a:rPr lang="es-CO" dirty="0" smtClean="0">
                <a:solidFill>
                  <a:srgbClr val="000000"/>
                </a:solidFill>
                <a:latin typeface="Candara" pitchFamily="34" charset="0"/>
              </a:rPr>
              <a:t>Acciones y valores</a:t>
            </a:r>
          </a:p>
          <a:p>
            <a:pPr eaLnBrk="1" hangingPunct="1"/>
            <a:r>
              <a:rPr lang="es-CO" dirty="0" err="1" smtClean="0">
                <a:solidFill>
                  <a:srgbClr val="000000"/>
                </a:solidFill>
                <a:latin typeface="Candara" pitchFamily="34" charset="0"/>
              </a:rPr>
              <a:t>Serfinco</a:t>
            </a:r>
            <a:endParaRPr lang="es-CO" dirty="0" smtClean="0">
              <a:solidFill>
                <a:srgbClr val="000000"/>
              </a:solidFill>
              <a:latin typeface="Candara" pitchFamily="34" charset="0"/>
            </a:endParaRPr>
          </a:p>
          <a:p>
            <a:pPr eaLnBrk="1" hangingPunct="1"/>
            <a:r>
              <a:rPr lang="es-CO" dirty="0" err="1" smtClean="0">
                <a:solidFill>
                  <a:srgbClr val="000000"/>
                </a:solidFill>
                <a:latin typeface="Candara" pitchFamily="34" charset="0"/>
              </a:rPr>
              <a:t>Ultrabursátiles</a:t>
            </a:r>
            <a:endParaRPr lang="es-CO" dirty="0" smtClean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55990C-B93A-4CAE-9699-B95F3F498643}" type="slidenum">
              <a:rPr lang="es-CO" smtClean="0">
                <a:solidFill>
                  <a:schemeClr val="accent2"/>
                </a:solidFill>
              </a:rPr>
              <a:pPr>
                <a:defRPr/>
              </a:pPr>
              <a:t>25</a:t>
            </a:fld>
            <a:endParaRPr lang="es-CO" dirty="0">
              <a:solidFill>
                <a:schemeClr val="accent2"/>
              </a:solidFill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611560" y="1700808"/>
            <a:ext cx="807249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2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s-CO" b="1" dirty="0">
              <a:solidFill>
                <a:srgbClr val="000000"/>
              </a:solidFill>
              <a:latin typeface="Candara" pitchFamily="34" charset="0"/>
            </a:endParaRPr>
          </a:p>
          <a:p>
            <a:pPr algn="ctr">
              <a:spcBef>
                <a:spcPct val="50000"/>
              </a:spcBef>
              <a:defRPr/>
            </a:pPr>
            <a:endParaRPr lang="es-CO" b="1" dirty="0">
              <a:solidFill>
                <a:srgbClr val="000000"/>
              </a:solidFill>
              <a:latin typeface="Candara" pitchFamily="34" charset="0"/>
            </a:endParaRPr>
          </a:p>
          <a:p>
            <a:pPr algn="ctr">
              <a:spcBef>
                <a:spcPct val="50000"/>
              </a:spcBef>
              <a:buFontTx/>
              <a:buChar char="•"/>
              <a:defRPr/>
            </a:pPr>
            <a:endParaRPr lang="es-ES" b="1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4572000" y="2708275"/>
            <a:ext cx="2447925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1479550" y="2565400"/>
            <a:ext cx="7772400" cy="10080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sz="2000" b="1" dirty="0" smtClean="0">
                <a:solidFill>
                  <a:srgbClr val="000000"/>
                </a:solidFill>
                <a:latin typeface="Candara" pitchFamily="34" charset="0"/>
              </a:rPr>
              <a:t>Aída Emma Díaz Garavito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sz="1800" dirty="0" smtClean="0">
                <a:solidFill>
                  <a:srgbClr val="000000"/>
                </a:solidFill>
                <a:latin typeface="Candara" pitchFamily="34" charset="0"/>
              </a:rPr>
              <a:t>Vicepresidente Financiero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sz="1800" dirty="0" smtClean="0">
                <a:solidFill>
                  <a:srgbClr val="000000"/>
                </a:solidFill>
                <a:latin typeface="Candara" pitchFamily="34" charset="0"/>
              </a:rPr>
              <a:t>Teléfono: 3395500 Extensión 4401</a:t>
            </a:r>
          </a:p>
          <a:p>
            <a:pPr eaLnBrk="1" hangingPunct="1">
              <a:lnSpc>
                <a:spcPct val="80000"/>
              </a:lnSpc>
            </a:pPr>
            <a:endParaRPr lang="es-CO" sz="1800" dirty="0" smtClean="0">
              <a:solidFill>
                <a:srgbClr val="000000"/>
              </a:solidFill>
              <a:latin typeface="Candara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ES" sz="1800" dirty="0" smtClean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755650" y="1196975"/>
            <a:ext cx="7772400" cy="1363663"/>
          </a:xfrm>
        </p:spPr>
        <p:txBody>
          <a:bodyPr/>
          <a:lstStyle/>
          <a:p>
            <a:pPr algn="ctr" eaLnBrk="1" hangingPunct="1">
              <a:defRPr/>
            </a:pPr>
            <a:r>
              <a:rPr lang="es-CO" sz="4000" dirty="0" smtClean="0">
                <a:solidFill>
                  <a:srgbClr val="000000"/>
                </a:solidFill>
                <a:latin typeface="Candara" pitchFamily="34" charset="0"/>
              </a:rPr>
              <a:t>Atención sobre la presente emisión a Inversionistas:</a:t>
            </a:r>
            <a:r>
              <a:rPr lang="es-E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/>
            </a:r>
            <a:br>
              <a:rPr lang="es-E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</a:br>
            <a:endParaRPr lang="es-CO" sz="4000" dirty="0">
              <a:latin typeface="Candara" pitchFamily="34" charset="0"/>
            </a:endParaRPr>
          </a:p>
        </p:txBody>
      </p:sp>
      <p:sp>
        <p:nvSpPr>
          <p:cNvPr id="55299" name="Rectangle 8"/>
          <p:cNvSpPr txBox="1">
            <a:spLocks noChangeArrowheads="1"/>
          </p:cNvSpPr>
          <p:nvPr/>
        </p:nvSpPr>
        <p:spPr bwMode="auto">
          <a:xfrm>
            <a:off x="1476375" y="3644900"/>
            <a:ext cx="7056438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lnSpc>
                <a:spcPct val="80000"/>
              </a:lnSpc>
              <a:spcBef>
                <a:spcPct val="20000"/>
              </a:spcBef>
              <a:buClr>
                <a:srgbClr val="29541B"/>
              </a:buClr>
              <a:buSzPct val="95000"/>
              <a:buFont typeface="Wingdings" pitchFamily="2" charset="2"/>
              <a:buNone/>
            </a:pPr>
            <a:r>
              <a:rPr lang="es-ES" sz="2000" b="1" dirty="0">
                <a:solidFill>
                  <a:srgbClr val="000000"/>
                </a:solidFill>
                <a:latin typeface="Candara" pitchFamily="34" charset="0"/>
              </a:rPr>
              <a:t>Ana Constanza Sierra Luque</a:t>
            </a:r>
          </a:p>
          <a:p>
            <a:pPr marL="273050" indent="-273050">
              <a:lnSpc>
                <a:spcPct val="80000"/>
              </a:lnSpc>
              <a:spcBef>
                <a:spcPct val="20000"/>
              </a:spcBef>
              <a:buClr>
                <a:srgbClr val="29541B"/>
              </a:buClr>
              <a:buSzPct val="95000"/>
              <a:buFont typeface="Wingdings" pitchFamily="2" charset="2"/>
              <a:buNone/>
            </a:pPr>
            <a:r>
              <a:rPr lang="es-ES" dirty="0">
                <a:solidFill>
                  <a:srgbClr val="000000"/>
                </a:solidFill>
                <a:latin typeface="Candara" pitchFamily="34" charset="0"/>
              </a:rPr>
              <a:t>Gerente de Tesorería</a:t>
            </a:r>
          </a:p>
          <a:p>
            <a:pPr marL="273050" indent="-273050">
              <a:lnSpc>
                <a:spcPct val="80000"/>
              </a:lnSpc>
              <a:spcBef>
                <a:spcPct val="20000"/>
              </a:spcBef>
              <a:buClr>
                <a:srgbClr val="29541B"/>
              </a:buClr>
              <a:buSzPct val="95000"/>
              <a:buFont typeface="Wingdings" pitchFamily="2" charset="2"/>
              <a:buNone/>
            </a:pPr>
            <a:r>
              <a:rPr lang="es-ES" dirty="0">
                <a:solidFill>
                  <a:srgbClr val="000000"/>
                </a:solidFill>
                <a:latin typeface="Candara" pitchFamily="34" charset="0"/>
              </a:rPr>
              <a:t>Teléfono: 3395500 Extensión 4454</a:t>
            </a:r>
          </a:p>
          <a:p>
            <a:pPr marL="273050" indent="-273050">
              <a:lnSpc>
                <a:spcPct val="80000"/>
              </a:lnSpc>
              <a:spcBef>
                <a:spcPct val="20000"/>
              </a:spcBef>
              <a:buClr>
                <a:srgbClr val="29541B"/>
              </a:buClr>
              <a:buSzPct val="95000"/>
              <a:buFont typeface="Wingdings" pitchFamily="2" charset="2"/>
              <a:buNone/>
            </a:pPr>
            <a:endParaRPr lang="es-CO" dirty="0">
              <a:solidFill>
                <a:srgbClr val="000000"/>
              </a:solidFill>
              <a:latin typeface="Candara" pitchFamily="34" charset="0"/>
            </a:endParaRPr>
          </a:p>
          <a:p>
            <a:pPr marL="273050" indent="-273050">
              <a:lnSpc>
                <a:spcPct val="80000"/>
              </a:lnSpc>
              <a:spcBef>
                <a:spcPct val="20000"/>
              </a:spcBef>
              <a:buClr>
                <a:srgbClr val="29541B"/>
              </a:buClr>
              <a:buSzPct val="95000"/>
              <a:buFont typeface="Wingdings" pitchFamily="2" charset="2"/>
              <a:buNone/>
            </a:pPr>
            <a:r>
              <a:rPr lang="es-ES" sz="2000" b="1" dirty="0">
                <a:solidFill>
                  <a:srgbClr val="000000"/>
                </a:solidFill>
                <a:latin typeface="Candara" pitchFamily="34" charset="0"/>
              </a:rPr>
              <a:t>Carmen Stella Pacheco Aldana</a:t>
            </a:r>
          </a:p>
          <a:p>
            <a:pPr marL="273050" indent="-273050">
              <a:lnSpc>
                <a:spcPct val="80000"/>
              </a:lnSpc>
              <a:spcBef>
                <a:spcPct val="20000"/>
              </a:spcBef>
              <a:buClr>
                <a:srgbClr val="29541B"/>
              </a:buClr>
              <a:buSzPct val="95000"/>
              <a:buFont typeface="Wingdings" pitchFamily="2" charset="2"/>
              <a:buNone/>
            </a:pPr>
            <a:r>
              <a:rPr lang="es-ES" dirty="0">
                <a:solidFill>
                  <a:srgbClr val="000000"/>
                </a:solidFill>
                <a:latin typeface="Candara" pitchFamily="34" charset="0"/>
              </a:rPr>
              <a:t>Gerente de Planeación</a:t>
            </a:r>
          </a:p>
          <a:p>
            <a:pPr marL="273050" indent="-273050">
              <a:lnSpc>
                <a:spcPct val="80000"/>
              </a:lnSpc>
              <a:spcBef>
                <a:spcPct val="20000"/>
              </a:spcBef>
              <a:buClr>
                <a:srgbClr val="29541B"/>
              </a:buClr>
              <a:buSzPct val="95000"/>
              <a:buFont typeface="Wingdings" pitchFamily="2" charset="2"/>
              <a:buNone/>
            </a:pPr>
            <a:r>
              <a:rPr lang="es-ES" dirty="0">
                <a:solidFill>
                  <a:srgbClr val="000000"/>
                </a:solidFill>
                <a:latin typeface="Candara" pitchFamily="34" charset="0"/>
              </a:rPr>
              <a:t>Teléfono: 3395500 Extensión 4439</a:t>
            </a:r>
          </a:p>
          <a:p>
            <a:pPr marL="273050" indent="-273050">
              <a:lnSpc>
                <a:spcPct val="80000"/>
              </a:lnSpc>
              <a:spcBef>
                <a:spcPct val="20000"/>
              </a:spcBef>
              <a:buClr>
                <a:srgbClr val="29541B"/>
              </a:buClr>
              <a:buSzPct val="95000"/>
              <a:buFont typeface="Wingdings" pitchFamily="2" charset="2"/>
              <a:buNone/>
            </a:pPr>
            <a:endParaRPr lang="es-ES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875236-8D49-4A5F-8224-757937F51B96}" type="slidenum">
              <a:rPr lang="es-CO" smtClean="0">
                <a:solidFill>
                  <a:schemeClr val="accent2"/>
                </a:solidFill>
              </a:rPr>
              <a:pPr>
                <a:defRPr/>
              </a:pPr>
              <a:t>26</a:t>
            </a:fld>
            <a:endParaRPr lang="es-CO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2 Marcador de texto"/>
          <p:cNvSpPr>
            <a:spLocks noGrp="1"/>
          </p:cNvSpPr>
          <p:nvPr>
            <p:ph type="body" idx="4294967295"/>
          </p:nvPr>
        </p:nvSpPr>
        <p:spPr>
          <a:xfrm>
            <a:off x="827088" y="4581525"/>
            <a:ext cx="7772400" cy="1509713"/>
          </a:xfrm>
        </p:spPr>
        <p:txBody>
          <a:bodyPr/>
          <a:lstStyle/>
          <a:p>
            <a:pPr algn="r" eaLnBrk="1" hangingPunct="1">
              <a:buFont typeface="Wingdings 2" pitchFamily="18" charset="2"/>
              <a:buNone/>
            </a:pPr>
            <a:r>
              <a:rPr lang="es-CO" sz="6000" smtClean="0">
                <a:solidFill>
                  <a:srgbClr val="000000"/>
                </a:solidFill>
                <a:latin typeface="Candara" pitchFamily="34" charset="0"/>
              </a:rPr>
              <a:t>MUCHAS GRACIAS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8B54B-F62D-43E2-86D0-EC2A77BEC1D2}" type="slidenum">
              <a:rPr lang="es-CO" smtClean="0">
                <a:solidFill>
                  <a:schemeClr val="accent2"/>
                </a:solidFill>
              </a:rPr>
              <a:pPr>
                <a:defRPr/>
              </a:pPr>
              <a:t>27</a:t>
            </a:fld>
            <a:endParaRPr lang="es-CO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8"/>
          <p:cNvSpPr txBox="1">
            <a:spLocks/>
          </p:cNvSpPr>
          <p:nvPr/>
        </p:nvSpPr>
        <p:spPr bwMode="gray">
          <a:xfrm>
            <a:off x="879475" y="4857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s-ES_tradnl" sz="4000">
                <a:solidFill>
                  <a:schemeClr val="accent2"/>
                </a:solidFill>
                <a:latin typeface="Candara" pitchFamily="34" charset="0"/>
              </a:rPr>
              <a:t>3. Descripción general </a:t>
            </a:r>
          </a:p>
        </p:txBody>
      </p:sp>
      <p:sp>
        <p:nvSpPr>
          <p:cNvPr id="21506" name="Rectangle 24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323850" y="1412875"/>
            <a:ext cx="8382000" cy="4824413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91429" tIns="36571" rIns="36571" bIns="36571"/>
          <a:lstStyle/>
          <a:p>
            <a:pPr marL="171450" lvl="1" indent="-169863" algn="just" defTabSz="1019175">
              <a:buClr>
                <a:srgbClr val="3C683F"/>
              </a:buClr>
              <a:buSzPct val="92000"/>
              <a:buFont typeface="Wingdings" pitchFamily="2" charset="2"/>
              <a:buChar char="Ø"/>
            </a:pPr>
            <a:r>
              <a:rPr lang="es-CO" sz="1400" dirty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El Popular es un banco con clara orientación al crédito de consumo, líder en préstamos a empleados con fuente de pago en descuentos de nómina (libranzas), línea que le permite obtener altos retornos, atomización del riesgo y baja siniestralidad, con las siguientes cifras a </a:t>
            </a:r>
            <a:r>
              <a:rPr lang="es-CO" sz="1400" dirty="0" smtClean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junio 2013: </a:t>
            </a:r>
            <a:endParaRPr lang="es-CO" sz="1400" dirty="0">
              <a:solidFill>
                <a:schemeClr val="accent2"/>
              </a:solidFill>
              <a:latin typeface="Century Gothic" pitchFamily="34" charset="0"/>
              <a:ea typeface="LF_Kai"/>
              <a:cs typeface="LF_Kai"/>
            </a:endParaRPr>
          </a:p>
          <a:p>
            <a:pPr marL="171450" lvl="1" indent="-169863" algn="just" defTabSz="1019175">
              <a:buClr>
                <a:srgbClr val="3C683F"/>
              </a:buClr>
              <a:buSzPct val="92000"/>
              <a:buFont typeface="Wingdings" pitchFamily="2" charset="2"/>
              <a:buChar char="Ø"/>
            </a:pPr>
            <a:endParaRPr lang="es-CO" sz="1400" dirty="0">
              <a:solidFill>
                <a:schemeClr val="accent2"/>
              </a:solidFill>
              <a:latin typeface="Century Gothic" pitchFamily="34" charset="0"/>
              <a:ea typeface="LF_Kai"/>
              <a:cs typeface="LF_Kai"/>
            </a:endParaRPr>
          </a:p>
          <a:p>
            <a:pPr marL="628650" lvl="2" indent="-169863" algn="just" defTabSz="1019175">
              <a:buClr>
                <a:srgbClr val="3C683F"/>
              </a:buClr>
              <a:buSzPct val="92000"/>
              <a:buFont typeface="Wingdings" pitchFamily="2" charset="2"/>
              <a:buChar char="ü"/>
            </a:pPr>
            <a:r>
              <a:rPr lang="es-CO" sz="1400" dirty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 Del total de su cartera de créditos, el </a:t>
            </a:r>
            <a:r>
              <a:rPr lang="es-CO" sz="1400" dirty="0" smtClean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54,2% </a:t>
            </a:r>
            <a:r>
              <a:rPr lang="es-CO" sz="1400" dirty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correspondía a libranzas. </a:t>
            </a:r>
          </a:p>
          <a:p>
            <a:pPr marL="628650" lvl="2" indent="-169863" algn="just" defTabSz="1019175">
              <a:buClr>
                <a:srgbClr val="3C683F"/>
              </a:buClr>
              <a:buSzPct val="92000"/>
              <a:buFont typeface="Wingdings" pitchFamily="2" charset="2"/>
              <a:buChar char="ü"/>
            </a:pPr>
            <a:r>
              <a:rPr lang="es-CO" sz="1400" dirty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 Dentro del total de cartera de consumo del Sistema, el Banco ocupaba el </a:t>
            </a:r>
            <a:r>
              <a:rPr lang="es-CO" sz="1400" dirty="0" smtClean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cuarto </a:t>
            </a:r>
            <a:r>
              <a:rPr lang="es-CO" sz="1400" dirty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lugar en participación de mercado, con un </a:t>
            </a:r>
            <a:r>
              <a:rPr lang="es-CO" sz="1400" dirty="0" smtClean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9,2%. </a:t>
            </a:r>
            <a:endParaRPr lang="es-CO" sz="1400" dirty="0">
              <a:solidFill>
                <a:schemeClr val="accent2"/>
              </a:solidFill>
              <a:latin typeface="Century Gothic" pitchFamily="34" charset="0"/>
              <a:ea typeface="LF_Kai"/>
              <a:cs typeface="LF_Kai"/>
            </a:endParaRPr>
          </a:p>
          <a:p>
            <a:pPr marL="628650" lvl="2" indent="-169863" algn="just" defTabSz="1019175">
              <a:lnSpc>
                <a:spcPct val="110000"/>
              </a:lnSpc>
              <a:buClr>
                <a:srgbClr val="3C683F"/>
              </a:buClr>
              <a:buSzPct val="92000"/>
              <a:buFont typeface="Wingdings" pitchFamily="2" charset="2"/>
              <a:buChar char="ü"/>
            </a:pPr>
            <a:r>
              <a:rPr lang="es-CO" sz="1400" dirty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El indicador de calidad de cartera de consumo fue </a:t>
            </a:r>
            <a:r>
              <a:rPr lang="es-CO" sz="1400" dirty="0" smtClean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2,9%, </a:t>
            </a:r>
            <a:r>
              <a:rPr lang="es-CO" sz="1400" dirty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siendo el segundo mejor índice del sistema bancario. El promedio del sistema fue </a:t>
            </a:r>
            <a:r>
              <a:rPr lang="es-CO" sz="1400" dirty="0" smtClean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5,1%. </a:t>
            </a:r>
            <a:endParaRPr lang="es-CO" sz="1400" dirty="0">
              <a:solidFill>
                <a:schemeClr val="accent2"/>
              </a:solidFill>
              <a:latin typeface="Century Gothic" pitchFamily="34" charset="0"/>
              <a:ea typeface="LF_Kai"/>
              <a:cs typeface="LF_Kai"/>
            </a:endParaRPr>
          </a:p>
          <a:p>
            <a:pPr marL="628650" lvl="2" indent="-169863" algn="just" defTabSz="1019175">
              <a:lnSpc>
                <a:spcPct val="110000"/>
              </a:lnSpc>
              <a:buClr>
                <a:srgbClr val="3C683F"/>
              </a:buClr>
              <a:buSzPct val="92000"/>
              <a:buFont typeface="Wingdings" pitchFamily="2" charset="2"/>
              <a:buChar char="ü"/>
            </a:pPr>
            <a:endParaRPr lang="es-CO" sz="1400" dirty="0">
              <a:solidFill>
                <a:schemeClr val="accent2"/>
              </a:solidFill>
              <a:latin typeface="Century Gothic" pitchFamily="34" charset="0"/>
              <a:ea typeface="LF_Kai"/>
              <a:cs typeface="LF_Kai"/>
            </a:endParaRPr>
          </a:p>
          <a:p>
            <a:pPr marL="171450" lvl="1" indent="-169863" algn="just" defTabSz="1019175">
              <a:lnSpc>
                <a:spcPct val="110000"/>
              </a:lnSpc>
              <a:buClr>
                <a:srgbClr val="3C683F"/>
              </a:buClr>
              <a:buSzPct val="92000"/>
              <a:buFont typeface="Wingdings" pitchFamily="2" charset="2"/>
              <a:buChar char="Ø"/>
            </a:pPr>
            <a:r>
              <a:rPr lang="es-CO" sz="1400" dirty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Por su origen gubernamental, el Banco tiene una orientación natural a la atención de clientes del sector oficial, tanto en servicios, como en depósitos y cartera, principalmente de libranzas.</a:t>
            </a:r>
          </a:p>
          <a:p>
            <a:pPr marL="171450" lvl="1" indent="-169863" algn="just" defTabSz="1019175">
              <a:lnSpc>
                <a:spcPct val="110000"/>
              </a:lnSpc>
              <a:buClr>
                <a:srgbClr val="3C683F"/>
              </a:buClr>
              <a:buSzPct val="92000"/>
              <a:buFont typeface="Wingdings" pitchFamily="2" charset="2"/>
              <a:buChar char="Ø"/>
            </a:pPr>
            <a:endParaRPr lang="es-CO" sz="1400" dirty="0">
              <a:solidFill>
                <a:schemeClr val="accent2"/>
              </a:solidFill>
              <a:latin typeface="Century Gothic" pitchFamily="34" charset="0"/>
              <a:ea typeface="LF_Kai"/>
              <a:cs typeface="LF_Kai"/>
            </a:endParaRPr>
          </a:p>
          <a:p>
            <a:pPr marL="171450" lvl="1" indent="-169863" algn="just" defTabSz="1019175">
              <a:lnSpc>
                <a:spcPct val="110000"/>
              </a:lnSpc>
              <a:buClr>
                <a:srgbClr val="3C683F"/>
              </a:buClr>
              <a:buSzPct val="92000"/>
              <a:buFont typeface="Wingdings" pitchFamily="2" charset="2"/>
              <a:buChar char="Ø"/>
            </a:pPr>
            <a:r>
              <a:rPr lang="es-CO" sz="1400" dirty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Entre las estrategias impulsadas en los últimos años, esta la penetración en el segmento de empresas de tamaño medianas, sin descuidar su participación en créditos corporativos y empresariales de mayor tamaño.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09D7D0-369D-4EDC-8CB0-7025C648D98B}" type="slidenum">
              <a:rPr lang="es-ES" smtClean="0">
                <a:solidFill>
                  <a:schemeClr val="accent2"/>
                </a:solidFill>
              </a:rPr>
              <a:pPr>
                <a:defRPr/>
              </a:pPr>
              <a:t>28</a:t>
            </a:fld>
            <a:endParaRPr lang="es-E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8"/>
          <p:cNvSpPr txBox="1">
            <a:spLocks/>
          </p:cNvSpPr>
          <p:nvPr/>
        </p:nvSpPr>
        <p:spPr bwMode="gray">
          <a:xfrm>
            <a:off x="1095375" y="4857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s-ES_tradnl" sz="4000">
                <a:solidFill>
                  <a:schemeClr val="accent2"/>
                </a:solidFill>
                <a:latin typeface="Candara" pitchFamily="34" charset="0"/>
              </a:rPr>
              <a:t>3. Descripción general </a:t>
            </a:r>
          </a:p>
        </p:txBody>
      </p:sp>
      <p:sp>
        <p:nvSpPr>
          <p:cNvPr id="23554" name="Rectangle 24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228600" y="1695450"/>
            <a:ext cx="8610600" cy="53340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91429" tIns="36571" rIns="36571" bIns="36571"/>
          <a:lstStyle/>
          <a:p>
            <a:pPr marL="171450" lvl="1" indent="-169863" algn="just" defTabSz="1019175">
              <a:lnSpc>
                <a:spcPct val="110000"/>
              </a:lnSpc>
              <a:buClr>
                <a:srgbClr val="3C683F"/>
              </a:buClr>
              <a:buSzPct val="92000"/>
              <a:buFont typeface="Wingdings" pitchFamily="2" charset="2"/>
              <a:buChar char="Ø"/>
            </a:pPr>
            <a:r>
              <a:rPr lang="es-CO" sz="140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El Banco a través de su Unidad de Leasing, ofrece productos de leasing financiero, leasing habitacional , factoring, crédito hipotecario y de vehículo.</a:t>
            </a:r>
          </a:p>
          <a:p>
            <a:pPr marL="171450" lvl="1" indent="-169863" algn="just" defTabSz="1019175">
              <a:lnSpc>
                <a:spcPct val="110000"/>
              </a:lnSpc>
              <a:buClr>
                <a:srgbClr val="3C683F"/>
              </a:buClr>
              <a:buSzPct val="92000"/>
            </a:pPr>
            <a:endParaRPr lang="es-CO" sz="1400">
              <a:solidFill>
                <a:schemeClr val="accent2"/>
              </a:solidFill>
              <a:latin typeface="Century Gothic" pitchFamily="34" charset="0"/>
              <a:ea typeface="LF_Kai"/>
              <a:cs typeface="LF_Kai"/>
            </a:endParaRPr>
          </a:p>
          <a:p>
            <a:pPr marL="171450" lvl="1" indent="-169863" algn="just" defTabSz="1019175">
              <a:lnSpc>
                <a:spcPct val="110000"/>
              </a:lnSpc>
              <a:buClr>
                <a:srgbClr val="3C683F"/>
              </a:buClr>
              <a:buSzPct val="92000"/>
              <a:buFont typeface="Wingdings" pitchFamily="2" charset="2"/>
              <a:buChar char="Ø"/>
            </a:pPr>
            <a:r>
              <a:rPr lang="es-ES_tradnl" sz="140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El Banco genera un volumen importante de depósitos a través de convenios de prestación de servicios,  los cuales representan más del 50% del total de las captaciones  </a:t>
            </a:r>
            <a:r>
              <a:rPr lang="es-ES_tradnl" sz="1400">
                <a:solidFill>
                  <a:srgbClr val="000000"/>
                </a:solidFill>
                <a:latin typeface="Century Gothic" pitchFamily="34" charset="0"/>
                <a:ea typeface="LF_Kai"/>
                <a:cs typeface="LF_Kai"/>
              </a:rPr>
              <a:t>de ahorros y cuentas corrientes </a:t>
            </a:r>
            <a:r>
              <a:rPr lang="es-ES_tradnl" sz="140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con altos niveles de permanencia y que contribuyen a la estabilidad del fondeo. </a:t>
            </a:r>
          </a:p>
          <a:p>
            <a:pPr marL="171450" lvl="1" indent="-169863" algn="just" defTabSz="1019175">
              <a:lnSpc>
                <a:spcPct val="110000"/>
              </a:lnSpc>
              <a:buClr>
                <a:srgbClr val="3C683F"/>
              </a:buClr>
              <a:buSzPct val="92000"/>
            </a:pPr>
            <a:endParaRPr lang="es-CO" sz="1400">
              <a:solidFill>
                <a:schemeClr val="accent2"/>
              </a:solidFill>
              <a:latin typeface="Century Gothic" pitchFamily="34" charset="0"/>
              <a:ea typeface="LF_Kai"/>
              <a:cs typeface="LF_Kai"/>
            </a:endParaRPr>
          </a:p>
          <a:p>
            <a:pPr marL="171450" lvl="1" indent="-169863" algn="just" defTabSz="1019175">
              <a:lnSpc>
                <a:spcPct val="110000"/>
              </a:lnSpc>
              <a:buClr>
                <a:srgbClr val="3C683F"/>
              </a:buClr>
              <a:buSzPct val="92000"/>
              <a:buFont typeface="Wingdings" pitchFamily="2" charset="2"/>
              <a:buChar char="Ø"/>
            </a:pPr>
            <a:r>
              <a:rPr lang="es-CO" sz="140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La estructura comercial, tecnológica y de operaciones del Banco está diseñada para apoyar su estrategia de crecimiento.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296581-93B3-468A-8097-FFF2C7B86C13}" type="slidenum">
              <a:rPr lang="es-ES" smtClean="0">
                <a:solidFill>
                  <a:schemeClr val="accent2"/>
                </a:solidFill>
              </a:rPr>
              <a:pPr>
                <a:defRPr/>
              </a:pPr>
              <a:t>29</a:t>
            </a:fld>
            <a:endParaRPr lang="es-E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Título"/>
          <p:cNvSpPr>
            <a:spLocks noGrp="1"/>
          </p:cNvSpPr>
          <p:nvPr>
            <p:ph type="title" idx="4294967295"/>
          </p:nvPr>
        </p:nvSpPr>
        <p:spPr>
          <a:xfrm>
            <a:off x="539750" y="260350"/>
            <a:ext cx="8229600" cy="1143000"/>
          </a:xfrm>
        </p:spPr>
        <p:txBody>
          <a:bodyPr/>
          <a:lstStyle/>
          <a:p>
            <a:pPr algn="ctr" eaLnBrk="1" hangingPunct="1"/>
            <a:r>
              <a:rPr lang="es-CO" sz="4000" smtClean="0">
                <a:solidFill>
                  <a:srgbClr val="000000"/>
                </a:solidFill>
                <a:latin typeface="Candara" pitchFamily="34" charset="0"/>
              </a:rPr>
              <a:t>ÍNDICE</a:t>
            </a:r>
          </a:p>
        </p:txBody>
      </p:sp>
      <p:sp>
        <p:nvSpPr>
          <p:cNvPr id="17410" name="2 Subtítulo"/>
          <p:cNvSpPr>
            <a:spLocks noGrp="1"/>
          </p:cNvSpPr>
          <p:nvPr>
            <p:ph idx="4294967295"/>
          </p:nvPr>
        </p:nvSpPr>
        <p:spPr>
          <a:xfrm>
            <a:off x="539750" y="1412875"/>
            <a:ext cx="8424863" cy="5111750"/>
          </a:xfrm>
        </p:spPr>
        <p:txBody>
          <a:bodyPr/>
          <a:lstStyle/>
          <a:p>
            <a:pPr marL="342900" indent="-342900" algn="just" eaLnBrk="1" hangingPunct="1">
              <a:spcBef>
                <a:spcPct val="50000"/>
              </a:spcBef>
              <a:buClr>
                <a:srgbClr val="29AD3F"/>
              </a:buClr>
              <a:buFontTx/>
              <a:buAutoNum type="arabicPeriod"/>
            </a:pPr>
            <a:r>
              <a:rPr lang="es-CO" sz="2400" b="1" dirty="0" smtClean="0">
                <a:solidFill>
                  <a:srgbClr val="000000"/>
                </a:solidFill>
                <a:latin typeface="Candara" pitchFamily="34" charset="0"/>
              </a:rPr>
              <a:t>Composición accionaria</a:t>
            </a:r>
          </a:p>
          <a:p>
            <a:pPr marL="342900" indent="-342900" algn="just" eaLnBrk="1" hangingPunct="1">
              <a:spcBef>
                <a:spcPct val="50000"/>
              </a:spcBef>
              <a:buClr>
                <a:srgbClr val="29AD3F"/>
              </a:buClr>
              <a:buFontTx/>
              <a:buAutoNum type="arabicPeriod"/>
            </a:pPr>
            <a:r>
              <a:rPr lang="es-CO" sz="2400" b="1" dirty="0" smtClean="0">
                <a:solidFill>
                  <a:srgbClr val="000000"/>
                </a:solidFill>
                <a:latin typeface="Candara" pitchFamily="34" charset="0"/>
              </a:rPr>
              <a:t>Factores de éxito</a:t>
            </a:r>
          </a:p>
          <a:p>
            <a:pPr marL="342900" indent="-342900" algn="just" eaLnBrk="1" hangingPunct="1">
              <a:spcBef>
                <a:spcPct val="50000"/>
              </a:spcBef>
              <a:buClr>
                <a:srgbClr val="29AD3F"/>
              </a:buClr>
              <a:buFontTx/>
              <a:buAutoNum type="arabicPeriod"/>
            </a:pPr>
            <a:r>
              <a:rPr lang="es-CO" sz="2400" b="1" dirty="0" smtClean="0">
                <a:solidFill>
                  <a:srgbClr val="000000"/>
                </a:solidFill>
                <a:latin typeface="Candara" pitchFamily="34" charset="0"/>
              </a:rPr>
              <a:t>Canales de distribución</a:t>
            </a:r>
          </a:p>
          <a:p>
            <a:pPr marL="342900" indent="-342900" algn="just" eaLnBrk="1" hangingPunct="1">
              <a:spcBef>
                <a:spcPct val="50000"/>
              </a:spcBef>
              <a:buClr>
                <a:srgbClr val="29AD3F"/>
              </a:buClr>
              <a:buFontTx/>
              <a:buAutoNum type="arabicPeriod"/>
            </a:pPr>
            <a:r>
              <a:rPr lang="es-CO" sz="2400" b="1" dirty="0" smtClean="0">
                <a:solidFill>
                  <a:srgbClr val="000000"/>
                </a:solidFill>
                <a:latin typeface="Candara" pitchFamily="34" charset="0"/>
              </a:rPr>
              <a:t>Evolución de las principales cifras</a:t>
            </a:r>
          </a:p>
          <a:p>
            <a:pPr marL="342900" indent="-342900" algn="just" eaLnBrk="1" hangingPunct="1">
              <a:spcBef>
                <a:spcPct val="50000"/>
              </a:spcBef>
              <a:buClr>
                <a:srgbClr val="29AD3F"/>
              </a:buClr>
              <a:buFontTx/>
              <a:buAutoNum type="arabicPeriod"/>
            </a:pPr>
            <a:r>
              <a:rPr lang="es-CO" sz="2400" b="1" dirty="0" smtClean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Indicadores</a:t>
            </a:r>
          </a:p>
          <a:p>
            <a:pPr marL="342900" indent="-342900" algn="just" eaLnBrk="1" hangingPunct="1">
              <a:spcBef>
                <a:spcPct val="50000"/>
              </a:spcBef>
              <a:buClr>
                <a:srgbClr val="29AD3F"/>
              </a:buClr>
              <a:buFontTx/>
              <a:buAutoNum type="arabicPeriod"/>
            </a:pPr>
            <a:r>
              <a:rPr lang="es-CO" sz="2400" b="1" dirty="0" smtClean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Calificaciones de Riesgo del Banco</a:t>
            </a:r>
          </a:p>
          <a:p>
            <a:pPr marL="342900" indent="-342900" algn="just" eaLnBrk="1" hangingPunct="1">
              <a:spcBef>
                <a:spcPct val="50000"/>
              </a:spcBef>
              <a:buClr>
                <a:srgbClr val="29AD3F"/>
              </a:buClr>
              <a:buFontTx/>
              <a:buAutoNum type="arabicPeriod"/>
            </a:pPr>
            <a:r>
              <a:rPr lang="es-CO" sz="2400" b="1" dirty="0" smtClean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Características del primer lote de la octava emisión de  Bonos Ordinarios Banco Popular </a:t>
            </a:r>
            <a:endParaRPr lang="es-CO" sz="2400" b="1" dirty="0" smtClean="0">
              <a:solidFill>
                <a:srgbClr val="000000"/>
              </a:solidFill>
              <a:latin typeface="Candara" pitchFamily="34" charset="0"/>
            </a:endParaRPr>
          </a:p>
          <a:p>
            <a:pPr marL="342900" indent="-342900" eaLnBrk="1" hangingPunct="1"/>
            <a:endParaRPr lang="es-CO" sz="2000" dirty="0" smtClean="0">
              <a:latin typeface="Candara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459B4D-75F1-4521-8ADF-EFB68A3778AF}" type="slidenum">
              <a:rPr lang="es-CO" smtClean="0">
                <a:solidFill>
                  <a:schemeClr val="accent2"/>
                </a:solidFill>
              </a:rPr>
              <a:pPr>
                <a:defRPr/>
              </a:pPr>
              <a:t>3</a:t>
            </a:fld>
            <a:endParaRPr lang="es-CO" dirty="0" smtClean="0">
              <a:solidFill>
                <a:schemeClr val="accent2"/>
              </a:solidFill>
            </a:endParaRPr>
          </a:p>
        </p:txBody>
      </p:sp>
      <p:pic>
        <p:nvPicPr>
          <p:cNvPr id="17412" name="Picture 5"/>
          <p:cNvPicPr>
            <a:picLocks noChangeAspect="1" noChangeArrowheads="1"/>
          </p:cNvPicPr>
          <p:nvPr/>
        </p:nvPicPr>
        <p:blipFill>
          <a:blip r:embed="rId2" cstate="print"/>
          <a:srcRect b="32394"/>
          <a:stretch>
            <a:fillRect/>
          </a:stretch>
        </p:blipFill>
        <p:spPr bwMode="auto">
          <a:xfrm>
            <a:off x="5940425" y="836613"/>
            <a:ext cx="3168650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Título"/>
          <p:cNvSpPr>
            <a:spLocks noGrp="1"/>
          </p:cNvSpPr>
          <p:nvPr>
            <p:ph type="title" idx="4294967295"/>
          </p:nvPr>
        </p:nvSpPr>
        <p:spPr>
          <a:xfrm>
            <a:off x="468313" y="557213"/>
            <a:ext cx="8229600" cy="1143000"/>
          </a:xfrm>
        </p:spPr>
        <p:txBody>
          <a:bodyPr/>
          <a:lstStyle/>
          <a:p>
            <a:pPr algn="ctr" eaLnBrk="1" hangingPunct="1"/>
            <a:r>
              <a:rPr lang="es-CO" sz="4000" dirty="0" smtClean="0">
                <a:solidFill>
                  <a:srgbClr val="000000"/>
                </a:solidFill>
                <a:latin typeface="Candara" pitchFamily="34" charset="0"/>
              </a:rPr>
              <a:t>1. COMPOSICIÓN ACCIONARIA A 30 DE JUNIO DE 2013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22921A-782B-471F-8B6B-177FAE07972F}" type="slidenum">
              <a:rPr lang="es-CO" smtClean="0">
                <a:solidFill>
                  <a:schemeClr val="accent2"/>
                </a:solidFill>
              </a:rPr>
              <a:pPr>
                <a:defRPr/>
              </a:pPr>
              <a:t>4</a:t>
            </a:fld>
            <a:endParaRPr lang="es-CO" dirty="0" smtClean="0">
              <a:solidFill>
                <a:schemeClr val="accent2"/>
              </a:solidFill>
            </a:endParaRPr>
          </a:p>
        </p:txBody>
      </p:sp>
      <p:sp>
        <p:nvSpPr>
          <p:cNvPr id="20483" name="8 Rectángulo"/>
          <p:cNvSpPr>
            <a:spLocks noChangeArrowheads="1"/>
          </p:cNvSpPr>
          <p:nvPr/>
        </p:nvSpPr>
        <p:spPr bwMode="auto">
          <a:xfrm>
            <a:off x="611188" y="4405213"/>
            <a:ext cx="770572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CO" sz="1100" dirty="0">
                <a:solidFill>
                  <a:srgbClr val="000000"/>
                </a:solidFill>
                <a:latin typeface="Century Gothic" pitchFamily="34" charset="0"/>
              </a:rPr>
              <a:t>Número de acciones: 7.725.326.503 con un valor nominal de $10 cada una, que corresponden a 8.670 accionistas, de los cuales 8.459 son personas naturales y 211 son personas jurídicas.</a:t>
            </a:r>
          </a:p>
          <a:p>
            <a:pPr algn="just"/>
            <a:endParaRPr lang="es-CO" sz="11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just"/>
            <a:r>
              <a:rPr lang="es-MX" sz="1100" dirty="0">
                <a:solidFill>
                  <a:srgbClr val="000000"/>
                </a:solidFill>
                <a:latin typeface="Century Gothic" pitchFamily="34" charset="0"/>
              </a:rPr>
              <a:t>El Grupo Aval Acciones y Valores S.A. aumentó durante el  2011 su participación en el capital social del Banco del 30,66% al 93,73% debido a que e</a:t>
            </a:r>
            <a:r>
              <a:rPr lang="es-CO" sz="1100" dirty="0">
                <a:solidFill>
                  <a:srgbClr val="000000"/>
                </a:solidFill>
                <a:latin typeface="Century Gothic" pitchFamily="34" charset="0"/>
              </a:rPr>
              <a:t>n junio de 2011 se registró el traspaso de las acciones pertenecientes a Rendifín S.A. (que representaban el 43,47% del capital del Banco), a favor de Grupo Aval Acciones y Valores, con lo cual aumentó su participación en el Banco de 30,66% a 74,13% y que en septiembre 21 de 2011, mediante proceso de escisión, el  Grupo Aval adquirió el 19,6% del capital del Banco que era de propiedad  de Popular Securities e Inversiones Escorial S.A</a:t>
            </a:r>
            <a:endParaRPr lang="es-CO" sz="1100" dirty="0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701279"/>
            <a:ext cx="7416800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 txBox="1">
            <a:spLocks noGrp="1"/>
          </p:cNvSpPr>
          <p:nvPr/>
        </p:nvSpPr>
        <p:spPr bwMode="gray">
          <a:xfrm>
            <a:off x="3476625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200" b="1" dirty="0">
              <a:solidFill>
                <a:srgbClr val="3C683F"/>
              </a:solidFill>
              <a:latin typeface="+mn-lt"/>
            </a:endParaRPr>
          </a:p>
        </p:txBody>
      </p:sp>
      <p:sp>
        <p:nvSpPr>
          <p:cNvPr id="25602" name="Title 8"/>
          <p:cNvSpPr txBox="1">
            <a:spLocks/>
          </p:cNvSpPr>
          <p:nvPr/>
        </p:nvSpPr>
        <p:spPr bwMode="gray">
          <a:xfrm>
            <a:off x="1455738" y="4143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s-ES" sz="4000" dirty="0" smtClean="0">
                <a:solidFill>
                  <a:schemeClr val="accent2"/>
                </a:solidFill>
                <a:latin typeface="Candara" pitchFamily="34" charset="0"/>
              </a:rPr>
              <a:t>2. </a:t>
            </a:r>
            <a:r>
              <a:rPr lang="es-ES" sz="4000" dirty="0">
                <a:solidFill>
                  <a:schemeClr val="accent2"/>
                </a:solidFill>
                <a:latin typeface="Candara" pitchFamily="34" charset="0"/>
              </a:rPr>
              <a:t>Factores de éxito</a:t>
            </a:r>
          </a:p>
        </p:txBody>
      </p:sp>
      <p:sp>
        <p:nvSpPr>
          <p:cNvPr id="25603" name="Rectangle 10"/>
          <p:cNvSpPr>
            <a:spLocks noChangeArrowheads="1"/>
          </p:cNvSpPr>
          <p:nvPr/>
        </p:nvSpPr>
        <p:spPr bwMode="gray">
          <a:xfrm>
            <a:off x="6156325" y="2426022"/>
            <a:ext cx="2590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s-AR" sz="1000" b="1" u="sng" dirty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Liderazgo </a:t>
            </a:r>
            <a:r>
              <a:rPr lang="es-AR" sz="1000" b="1" u="sng" dirty="0" smtClean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en </a:t>
            </a:r>
            <a:r>
              <a:rPr lang="es-AR" sz="1000" b="1" u="sng" dirty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crédito de libranzas con el </a:t>
            </a:r>
            <a:r>
              <a:rPr lang="es-AR" sz="1000" b="1" u="sng" dirty="0" smtClean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26% </a:t>
            </a:r>
            <a:r>
              <a:rPr lang="es-AR" sz="1000" b="1" u="sng" dirty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del mercado,  </a:t>
            </a:r>
            <a:r>
              <a:rPr lang="es-AR" sz="1000" dirty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esta línea representa el </a:t>
            </a:r>
            <a:r>
              <a:rPr lang="es-AR" sz="1000" dirty="0" smtClean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54,2% </a:t>
            </a:r>
            <a:r>
              <a:rPr lang="es-AR" sz="1000" dirty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de su cartera de crédito. </a:t>
            </a:r>
          </a:p>
        </p:txBody>
      </p:sp>
      <p:sp>
        <p:nvSpPr>
          <p:cNvPr id="25604" name="Rectangle 11"/>
          <p:cNvSpPr>
            <a:spLocks noChangeArrowheads="1"/>
          </p:cNvSpPr>
          <p:nvPr/>
        </p:nvSpPr>
        <p:spPr bwMode="gray">
          <a:xfrm>
            <a:off x="3352800" y="1447800"/>
            <a:ext cx="24384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s-AR" sz="100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Una de las instituciones financieras más </a:t>
            </a:r>
          </a:p>
          <a:p>
            <a:pPr algn="just">
              <a:spcBef>
                <a:spcPct val="20000"/>
              </a:spcBef>
            </a:pPr>
            <a:r>
              <a:rPr lang="es-AR" sz="100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antiguas de Colombia, sinónimo de </a:t>
            </a:r>
            <a:r>
              <a:rPr lang="es-AR" sz="1000" b="1" u="sng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seriedad y estabilidad. </a:t>
            </a:r>
          </a:p>
        </p:txBody>
      </p:sp>
      <p:sp>
        <p:nvSpPr>
          <p:cNvPr id="25605" name="Rectangle 32"/>
          <p:cNvSpPr>
            <a:spLocks noChangeArrowheads="1"/>
          </p:cNvSpPr>
          <p:nvPr/>
        </p:nvSpPr>
        <p:spPr bwMode="gray">
          <a:xfrm>
            <a:off x="4621213" y="5127625"/>
            <a:ext cx="1371600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1019175">
              <a:spcBef>
                <a:spcPct val="20000"/>
              </a:spcBef>
              <a:buClr>
                <a:srgbClr val="C0C0C0"/>
              </a:buClr>
              <a:buSzPct val="92000"/>
              <a:buFont typeface="Wingdings" pitchFamily="2" charset="2"/>
              <a:buNone/>
            </a:pPr>
            <a:endParaRPr lang="es-ES_tradnl" sz="1200">
              <a:ea typeface="LF_Kai"/>
              <a:cs typeface="LF_Kai"/>
            </a:endParaRPr>
          </a:p>
        </p:txBody>
      </p:sp>
      <p:sp>
        <p:nvSpPr>
          <p:cNvPr id="25607" name="Rectangle 31"/>
          <p:cNvSpPr>
            <a:spLocks noChangeArrowheads="1"/>
          </p:cNvSpPr>
          <p:nvPr/>
        </p:nvSpPr>
        <p:spPr bwMode="gray">
          <a:xfrm>
            <a:off x="250825" y="2572841"/>
            <a:ext cx="25908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s-ES" sz="1000" dirty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Los resultados de la estrategia del Banco se evidencian en sus </a:t>
            </a:r>
            <a:r>
              <a:rPr lang="es-ES" sz="1000" b="1" u="sng" dirty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indicadores de rentabilidad </a:t>
            </a:r>
            <a:r>
              <a:rPr lang="es-ES" sz="1000" dirty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que durante los últimos años se han mantenido en los primeros lugares del sistema. Generando un ROAA de </a:t>
            </a:r>
            <a:r>
              <a:rPr lang="es-ES" sz="1000" dirty="0" smtClean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2,9% </a:t>
            </a:r>
            <a:r>
              <a:rPr lang="es-ES" sz="1000" dirty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y un ROAE de </a:t>
            </a:r>
            <a:r>
              <a:rPr lang="es-ES" sz="1000" dirty="0" smtClean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20,4</a:t>
            </a:r>
            <a:r>
              <a:rPr lang="es-ES" sz="1000" dirty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% a </a:t>
            </a:r>
            <a:r>
              <a:rPr lang="es-ES" sz="1000" dirty="0" smtClean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junio </a:t>
            </a:r>
            <a:r>
              <a:rPr lang="es-ES" sz="1000" dirty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de </a:t>
            </a:r>
            <a:r>
              <a:rPr lang="es-ES" sz="1000" dirty="0" smtClean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2013.</a:t>
            </a:r>
            <a:endParaRPr lang="es-AR" sz="1000" dirty="0">
              <a:solidFill>
                <a:schemeClr val="accent2"/>
              </a:solidFill>
              <a:latin typeface="Century Gothic" pitchFamily="34" charset="0"/>
              <a:ea typeface="LF_Kai"/>
              <a:cs typeface="LF_Kai"/>
            </a:endParaRPr>
          </a:p>
        </p:txBody>
      </p:sp>
      <p:sp>
        <p:nvSpPr>
          <p:cNvPr id="25608" name="Rectangle 18"/>
          <p:cNvSpPr>
            <a:spLocks noChangeArrowheads="1"/>
          </p:cNvSpPr>
          <p:nvPr/>
        </p:nvSpPr>
        <p:spPr bwMode="gray">
          <a:xfrm>
            <a:off x="2916238" y="5467350"/>
            <a:ext cx="3124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s-ES_tradnl" sz="1000" b="1" u="sng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Foco de crecimiento</a:t>
            </a:r>
            <a:r>
              <a:rPr lang="es-ES_tradnl" sz="1000" b="1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 </a:t>
            </a:r>
            <a:r>
              <a:rPr lang="es-ES_tradnl" sz="100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no solo en mayor penetración en créditos de consumo, sino también en crédito a medianas empresas, a través de su cobertura y ampliación e innovación de la fuerza comercial.</a:t>
            </a:r>
            <a:endParaRPr lang="es-AR" sz="1000">
              <a:solidFill>
                <a:schemeClr val="accent2"/>
              </a:solidFill>
              <a:latin typeface="Century Gothic" pitchFamily="34" charset="0"/>
              <a:ea typeface="LF_Kai"/>
              <a:cs typeface="LF_Kai"/>
            </a:endParaRPr>
          </a:p>
        </p:txBody>
      </p:sp>
      <p:sp>
        <p:nvSpPr>
          <p:cNvPr id="25609" name="Oval 5"/>
          <p:cNvSpPr>
            <a:spLocks noChangeAspect="1" noChangeArrowheads="1"/>
          </p:cNvSpPr>
          <p:nvPr/>
        </p:nvSpPr>
        <p:spPr bwMode="gray">
          <a:xfrm>
            <a:off x="5472113" y="3240088"/>
            <a:ext cx="401637" cy="401637"/>
          </a:xfrm>
          <a:prstGeom prst="ellipse">
            <a:avLst/>
          </a:prstGeom>
          <a:solidFill>
            <a:srgbClr val="EAEAEA"/>
          </a:solidFill>
          <a:ln w="6350">
            <a:solidFill>
              <a:srgbClr val="EAEAEA"/>
            </a:solidFill>
            <a:round/>
            <a:headEnd/>
            <a:tailEnd/>
          </a:ln>
        </p:spPr>
        <p:txBody>
          <a:bodyPr wrap="none" lIns="91429" tIns="45715" rIns="91429" bIns="45715" anchor="ctr"/>
          <a:lstStyle/>
          <a:p>
            <a:endParaRPr lang="en-GB" sz="1300">
              <a:ea typeface="LF_Kai"/>
              <a:cs typeface="LF_Kai"/>
            </a:endParaRPr>
          </a:p>
        </p:txBody>
      </p:sp>
      <p:sp>
        <p:nvSpPr>
          <p:cNvPr id="25610" name="Oval 6"/>
          <p:cNvSpPr>
            <a:spLocks noChangeAspect="1" noChangeArrowheads="1"/>
          </p:cNvSpPr>
          <p:nvPr/>
        </p:nvSpPr>
        <p:spPr bwMode="gray">
          <a:xfrm>
            <a:off x="4217988" y="2178050"/>
            <a:ext cx="401637" cy="403225"/>
          </a:xfrm>
          <a:prstGeom prst="ellipse">
            <a:avLst/>
          </a:prstGeom>
          <a:solidFill>
            <a:srgbClr val="EAEAEA"/>
          </a:solidFill>
          <a:ln w="6350">
            <a:solidFill>
              <a:srgbClr val="EAEAEA"/>
            </a:solidFill>
            <a:round/>
            <a:headEnd/>
            <a:tailEnd/>
          </a:ln>
        </p:spPr>
        <p:txBody>
          <a:bodyPr wrap="none" lIns="91429" tIns="45715" rIns="91429" bIns="45715" anchor="ctr"/>
          <a:lstStyle/>
          <a:p>
            <a:endParaRPr lang="en-GB" sz="1300">
              <a:ea typeface="LF_Kai"/>
              <a:cs typeface="LF_Kai"/>
            </a:endParaRPr>
          </a:p>
        </p:txBody>
      </p:sp>
      <p:sp>
        <p:nvSpPr>
          <p:cNvPr id="25611" name="Oval 7"/>
          <p:cNvSpPr>
            <a:spLocks noChangeAspect="1" noChangeArrowheads="1"/>
          </p:cNvSpPr>
          <p:nvPr/>
        </p:nvSpPr>
        <p:spPr bwMode="gray">
          <a:xfrm>
            <a:off x="5314950" y="4094163"/>
            <a:ext cx="401638" cy="401637"/>
          </a:xfrm>
          <a:prstGeom prst="ellipse">
            <a:avLst/>
          </a:prstGeom>
          <a:solidFill>
            <a:srgbClr val="EAEAEA"/>
          </a:solidFill>
          <a:ln w="6350">
            <a:solidFill>
              <a:srgbClr val="EAEAEA"/>
            </a:solidFill>
            <a:round/>
            <a:headEnd/>
            <a:tailEnd/>
          </a:ln>
        </p:spPr>
        <p:txBody>
          <a:bodyPr wrap="none" lIns="91429" tIns="45715" rIns="91429" bIns="45715" anchor="ctr"/>
          <a:lstStyle/>
          <a:p>
            <a:endParaRPr lang="en-GB" sz="1300">
              <a:ea typeface="LF_Kai"/>
              <a:cs typeface="LF_Kai"/>
            </a:endParaRPr>
          </a:p>
        </p:txBody>
      </p:sp>
      <p:sp>
        <p:nvSpPr>
          <p:cNvPr id="25612" name="Oval 13"/>
          <p:cNvSpPr>
            <a:spLocks noChangeAspect="1" noChangeArrowheads="1"/>
          </p:cNvSpPr>
          <p:nvPr/>
        </p:nvSpPr>
        <p:spPr bwMode="gray">
          <a:xfrm>
            <a:off x="5027613" y="2481263"/>
            <a:ext cx="401637" cy="401637"/>
          </a:xfrm>
          <a:prstGeom prst="ellipse">
            <a:avLst/>
          </a:prstGeom>
          <a:solidFill>
            <a:srgbClr val="EAEAEA"/>
          </a:solidFill>
          <a:ln w="6350">
            <a:solidFill>
              <a:srgbClr val="EAEAEA"/>
            </a:solidFill>
            <a:round/>
            <a:headEnd/>
            <a:tailEnd/>
          </a:ln>
        </p:spPr>
        <p:txBody>
          <a:bodyPr wrap="none" lIns="91429" tIns="45715" rIns="91429" bIns="45715" anchor="ctr"/>
          <a:lstStyle/>
          <a:p>
            <a:endParaRPr lang="en-GB" sz="1300">
              <a:ea typeface="LF_Kai"/>
              <a:cs typeface="LF_Kai"/>
            </a:endParaRPr>
          </a:p>
        </p:txBody>
      </p:sp>
      <p:sp>
        <p:nvSpPr>
          <p:cNvPr id="25613" name="Arc 14"/>
          <p:cNvSpPr>
            <a:spLocks/>
          </p:cNvSpPr>
          <p:nvPr/>
        </p:nvSpPr>
        <p:spPr bwMode="gray">
          <a:xfrm rot="-3000000">
            <a:off x="3997325" y="2697163"/>
            <a:ext cx="1266825" cy="606425"/>
          </a:xfrm>
          <a:custGeom>
            <a:avLst/>
            <a:gdLst>
              <a:gd name="T0" fmla="*/ 2147483647 w 21600"/>
              <a:gd name="T1" fmla="*/ 0 h 10328"/>
              <a:gd name="T2" fmla="*/ 2147483647 w 21600"/>
              <a:gd name="T3" fmla="*/ 2147483647 h 10328"/>
              <a:gd name="T4" fmla="*/ 0 w 21600"/>
              <a:gd name="T5" fmla="*/ 2147483647 h 10328"/>
              <a:gd name="T6" fmla="*/ 0 60000 65536"/>
              <a:gd name="T7" fmla="*/ 0 60000 65536"/>
              <a:gd name="T8" fmla="*/ 0 60000 65536"/>
              <a:gd name="T9" fmla="*/ 0 w 21600"/>
              <a:gd name="T10" fmla="*/ 0 h 10328"/>
              <a:gd name="T11" fmla="*/ 21600 w 21600"/>
              <a:gd name="T12" fmla="*/ 10328 h 103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0328" fill="none" extrusionOk="0">
                <a:moveTo>
                  <a:pt x="19403" y="0"/>
                </a:moveTo>
                <a:cubicBezTo>
                  <a:pt x="20848" y="2954"/>
                  <a:pt x="21600" y="6200"/>
                  <a:pt x="21600" y="9490"/>
                </a:cubicBezTo>
                <a:cubicBezTo>
                  <a:pt x="21600" y="9769"/>
                  <a:pt x="21594" y="10048"/>
                  <a:pt x="21583" y="10327"/>
                </a:cubicBezTo>
              </a:path>
              <a:path w="21600" h="10328" stroke="0" extrusionOk="0">
                <a:moveTo>
                  <a:pt x="19403" y="0"/>
                </a:moveTo>
                <a:cubicBezTo>
                  <a:pt x="20848" y="2954"/>
                  <a:pt x="21600" y="6200"/>
                  <a:pt x="21600" y="9490"/>
                </a:cubicBezTo>
                <a:cubicBezTo>
                  <a:pt x="21600" y="9769"/>
                  <a:pt x="21594" y="10048"/>
                  <a:pt x="21583" y="10327"/>
                </a:cubicBezTo>
                <a:lnTo>
                  <a:pt x="0" y="9490"/>
                </a:lnTo>
                <a:lnTo>
                  <a:pt x="19403" y="0"/>
                </a:lnTo>
                <a:close/>
              </a:path>
            </a:pathLst>
          </a:custGeom>
          <a:noFill/>
          <a:ln w="9525">
            <a:solidFill>
              <a:srgbClr val="808080"/>
            </a:solidFill>
            <a:prstDash val="dash"/>
            <a:round/>
            <a:headEnd type="none" w="lg" len="lg"/>
            <a:tailEnd type="triangle" w="lg" len="med"/>
          </a:ln>
        </p:spPr>
        <p:txBody>
          <a:bodyPr vert="eaVert" wrap="none" lIns="0" tIns="0" rIns="0" bIns="0" anchor="ctr"/>
          <a:lstStyle/>
          <a:p>
            <a:endParaRPr lang="es-CO"/>
          </a:p>
        </p:txBody>
      </p:sp>
      <p:sp>
        <p:nvSpPr>
          <p:cNvPr id="25614" name="Arc 15"/>
          <p:cNvSpPr>
            <a:spLocks/>
          </p:cNvSpPr>
          <p:nvPr/>
        </p:nvSpPr>
        <p:spPr bwMode="gray">
          <a:xfrm rot="-600000">
            <a:off x="4379913" y="3003550"/>
            <a:ext cx="1265237" cy="604838"/>
          </a:xfrm>
          <a:custGeom>
            <a:avLst/>
            <a:gdLst>
              <a:gd name="T0" fmla="*/ 2147483647 w 21600"/>
              <a:gd name="T1" fmla="*/ 0 h 10328"/>
              <a:gd name="T2" fmla="*/ 2147483647 w 21600"/>
              <a:gd name="T3" fmla="*/ 2147483647 h 10328"/>
              <a:gd name="T4" fmla="*/ 0 w 21600"/>
              <a:gd name="T5" fmla="*/ 2147483647 h 10328"/>
              <a:gd name="T6" fmla="*/ 0 60000 65536"/>
              <a:gd name="T7" fmla="*/ 0 60000 65536"/>
              <a:gd name="T8" fmla="*/ 0 60000 65536"/>
              <a:gd name="T9" fmla="*/ 0 w 21600"/>
              <a:gd name="T10" fmla="*/ 0 h 10328"/>
              <a:gd name="T11" fmla="*/ 21600 w 21600"/>
              <a:gd name="T12" fmla="*/ 10328 h 103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0328" fill="none" extrusionOk="0">
                <a:moveTo>
                  <a:pt x="19403" y="0"/>
                </a:moveTo>
                <a:cubicBezTo>
                  <a:pt x="20848" y="2954"/>
                  <a:pt x="21600" y="6200"/>
                  <a:pt x="21600" y="9490"/>
                </a:cubicBezTo>
                <a:cubicBezTo>
                  <a:pt x="21600" y="9769"/>
                  <a:pt x="21594" y="10048"/>
                  <a:pt x="21583" y="10327"/>
                </a:cubicBezTo>
              </a:path>
              <a:path w="21600" h="10328" stroke="0" extrusionOk="0">
                <a:moveTo>
                  <a:pt x="19403" y="0"/>
                </a:moveTo>
                <a:cubicBezTo>
                  <a:pt x="20848" y="2954"/>
                  <a:pt x="21600" y="6200"/>
                  <a:pt x="21600" y="9490"/>
                </a:cubicBezTo>
                <a:cubicBezTo>
                  <a:pt x="21600" y="9769"/>
                  <a:pt x="21594" y="10048"/>
                  <a:pt x="21583" y="10327"/>
                </a:cubicBezTo>
                <a:lnTo>
                  <a:pt x="0" y="9490"/>
                </a:lnTo>
                <a:lnTo>
                  <a:pt x="19403" y="0"/>
                </a:lnTo>
                <a:close/>
              </a:path>
            </a:pathLst>
          </a:custGeom>
          <a:noFill/>
          <a:ln w="9525">
            <a:solidFill>
              <a:srgbClr val="808080"/>
            </a:solidFill>
            <a:prstDash val="dash"/>
            <a:round/>
            <a:headEnd type="none" w="lg" len="lg"/>
            <a:tailEnd type="triangle" w="lg" len="med"/>
          </a:ln>
        </p:spPr>
        <p:txBody>
          <a:bodyPr wrap="none" lIns="0" tIns="0" rIns="0" bIns="0" anchor="ctr"/>
          <a:lstStyle/>
          <a:p>
            <a:endParaRPr lang="es-CO"/>
          </a:p>
        </p:txBody>
      </p:sp>
      <p:sp>
        <p:nvSpPr>
          <p:cNvPr id="25615" name="Arc 16"/>
          <p:cNvSpPr>
            <a:spLocks/>
          </p:cNvSpPr>
          <p:nvPr/>
        </p:nvSpPr>
        <p:spPr bwMode="gray">
          <a:xfrm rot="1800000">
            <a:off x="4462463" y="3454400"/>
            <a:ext cx="1265237" cy="606425"/>
          </a:xfrm>
          <a:custGeom>
            <a:avLst/>
            <a:gdLst>
              <a:gd name="T0" fmla="*/ 2147483647 w 21600"/>
              <a:gd name="T1" fmla="*/ 0 h 10328"/>
              <a:gd name="T2" fmla="*/ 2147483647 w 21600"/>
              <a:gd name="T3" fmla="*/ 2147483647 h 10328"/>
              <a:gd name="T4" fmla="*/ 0 w 21600"/>
              <a:gd name="T5" fmla="*/ 2147483647 h 10328"/>
              <a:gd name="T6" fmla="*/ 0 60000 65536"/>
              <a:gd name="T7" fmla="*/ 0 60000 65536"/>
              <a:gd name="T8" fmla="*/ 0 60000 65536"/>
              <a:gd name="T9" fmla="*/ 0 w 21600"/>
              <a:gd name="T10" fmla="*/ 0 h 10328"/>
              <a:gd name="T11" fmla="*/ 21600 w 21600"/>
              <a:gd name="T12" fmla="*/ 10328 h 103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0328" fill="none" extrusionOk="0">
                <a:moveTo>
                  <a:pt x="19403" y="0"/>
                </a:moveTo>
                <a:cubicBezTo>
                  <a:pt x="20848" y="2954"/>
                  <a:pt x="21600" y="6200"/>
                  <a:pt x="21600" y="9490"/>
                </a:cubicBezTo>
                <a:cubicBezTo>
                  <a:pt x="21600" y="9769"/>
                  <a:pt x="21594" y="10048"/>
                  <a:pt x="21583" y="10327"/>
                </a:cubicBezTo>
              </a:path>
              <a:path w="21600" h="10328" stroke="0" extrusionOk="0">
                <a:moveTo>
                  <a:pt x="19403" y="0"/>
                </a:moveTo>
                <a:cubicBezTo>
                  <a:pt x="20848" y="2954"/>
                  <a:pt x="21600" y="6200"/>
                  <a:pt x="21600" y="9490"/>
                </a:cubicBezTo>
                <a:cubicBezTo>
                  <a:pt x="21600" y="9769"/>
                  <a:pt x="21594" y="10048"/>
                  <a:pt x="21583" y="10327"/>
                </a:cubicBezTo>
                <a:lnTo>
                  <a:pt x="0" y="9490"/>
                </a:lnTo>
                <a:lnTo>
                  <a:pt x="19403" y="0"/>
                </a:lnTo>
                <a:close/>
              </a:path>
            </a:pathLst>
          </a:custGeom>
          <a:noFill/>
          <a:ln w="9525">
            <a:solidFill>
              <a:srgbClr val="808080"/>
            </a:solidFill>
            <a:prstDash val="dash"/>
            <a:round/>
            <a:headEnd type="none" w="lg" len="lg"/>
            <a:tailEnd type="triangle" w="lg" len="med"/>
          </a:ln>
        </p:spPr>
        <p:txBody>
          <a:bodyPr wrap="none" lIns="0" tIns="0" rIns="0" bIns="0" anchor="ctr"/>
          <a:lstStyle/>
          <a:p>
            <a:endParaRPr lang="es-CO"/>
          </a:p>
        </p:txBody>
      </p:sp>
      <p:sp>
        <p:nvSpPr>
          <p:cNvPr id="51" name="Oval 19"/>
          <p:cNvSpPr>
            <a:spLocks noChangeAspect="1" noChangeArrowheads="1"/>
          </p:cNvSpPr>
          <p:nvPr/>
        </p:nvSpPr>
        <p:spPr bwMode="gray">
          <a:xfrm>
            <a:off x="4643438" y="4637088"/>
            <a:ext cx="401637" cy="4016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6350">
            <a:noFill/>
            <a:round/>
            <a:headEnd/>
            <a:tailEnd/>
          </a:ln>
          <a:effectLst/>
        </p:spPr>
        <p:txBody>
          <a:bodyPr lIns="91429" tIns="45715" rIns="91429" bIns="45715" anchor="ctr"/>
          <a:lstStyle/>
          <a:p>
            <a:pPr>
              <a:defRPr/>
            </a:pPr>
            <a:endParaRPr lang="en-GB" sz="1300">
              <a:latin typeface="Arial" pitchFamily="34" charset="0"/>
              <a:ea typeface="LF_Kai" pitchFamily="65" charset="-120"/>
            </a:endParaRPr>
          </a:p>
        </p:txBody>
      </p:sp>
      <p:sp>
        <p:nvSpPr>
          <p:cNvPr id="25617" name="Arc 20"/>
          <p:cNvSpPr>
            <a:spLocks/>
          </p:cNvSpPr>
          <p:nvPr/>
        </p:nvSpPr>
        <p:spPr bwMode="gray">
          <a:xfrm rot="4200000">
            <a:off x="4241800" y="3859213"/>
            <a:ext cx="1265238" cy="608012"/>
          </a:xfrm>
          <a:custGeom>
            <a:avLst/>
            <a:gdLst>
              <a:gd name="T0" fmla="*/ 2147483647 w 21600"/>
              <a:gd name="T1" fmla="*/ 0 h 10328"/>
              <a:gd name="T2" fmla="*/ 2147483647 w 21600"/>
              <a:gd name="T3" fmla="*/ 2147483647 h 10328"/>
              <a:gd name="T4" fmla="*/ 0 w 21600"/>
              <a:gd name="T5" fmla="*/ 2147483647 h 10328"/>
              <a:gd name="T6" fmla="*/ 0 60000 65536"/>
              <a:gd name="T7" fmla="*/ 0 60000 65536"/>
              <a:gd name="T8" fmla="*/ 0 60000 65536"/>
              <a:gd name="T9" fmla="*/ 0 w 21600"/>
              <a:gd name="T10" fmla="*/ 0 h 10328"/>
              <a:gd name="T11" fmla="*/ 21600 w 21600"/>
              <a:gd name="T12" fmla="*/ 10328 h 103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0328" fill="none" extrusionOk="0">
                <a:moveTo>
                  <a:pt x="19403" y="0"/>
                </a:moveTo>
                <a:cubicBezTo>
                  <a:pt x="20848" y="2954"/>
                  <a:pt x="21600" y="6200"/>
                  <a:pt x="21600" y="9490"/>
                </a:cubicBezTo>
                <a:cubicBezTo>
                  <a:pt x="21600" y="9769"/>
                  <a:pt x="21594" y="10048"/>
                  <a:pt x="21583" y="10327"/>
                </a:cubicBezTo>
              </a:path>
              <a:path w="21600" h="10328" stroke="0" extrusionOk="0">
                <a:moveTo>
                  <a:pt x="19403" y="0"/>
                </a:moveTo>
                <a:cubicBezTo>
                  <a:pt x="20848" y="2954"/>
                  <a:pt x="21600" y="6200"/>
                  <a:pt x="21600" y="9490"/>
                </a:cubicBezTo>
                <a:cubicBezTo>
                  <a:pt x="21600" y="9769"/>
                  <a:pt x="21594" y="10048"/>
                  <a:pt x="21583" y="10327"/>
                </a:cubicBezTo>
                <a:lnTo>
                  <a:pt x="0" y="9490"/>
                </a:lnTo>
                <a:lnTo>
                  <a:pt x="19403" y="0"/>
                </a:lnTo>
                <a:close/>
              </a:path>
            </a:pathLst>
          </a:custGeom>
          <a:noFill/>
          <a:ln w="9525">
            <a:solidFill>
              <a:srgbClr val="808080"/>
            </a:solidFill>
            <a:prstDash val="dash"/>
            <a:round/>
            <a:headEnd type="none" w="lg" len="lg"/>
            <a:tailEnd type="triangle" w="lg" len="med"/>
          </a:ln>
        </p:spPr>
        <p:txBody>
          <a:bodyPr rot="10800000" vert="eaVert" wrap="none" lIns="0" tIns="0" rIns="0" bIns="0" anchor="ctr"/>
          <a:lstStyle/>
          <a:p>
            <a:endParaRPr lang="es-CO"/>
          </a:p>
        </p:txBody>
      </p:sp>
      <p:sp>
        <p:nvSpPr>
          <p:cNvPr id="25618" name="Oval 21"/>
          <p:cNvSpPr>
            <a:spLocks noChangeAspect="1" noChangeArrowheads="1"/>
          </p:cNvSpPr>
          <p:nvPr/>
        </p:nvSpPr>
        <p:spPr bwMode="gray">
          <a:xfrm>
            <a:off x="3786188" y="4624388"/>
            <a:ext cx="401637" cy="403225"/>
          </a:xfrm>
          <a:prstGeom prst="ellipse">
            <a:avLst/>
          </a:prstGeom>
          <a:solidFill>
            <a:srgbClr val="EAEAEA"/>
          </a:solidFill>
          <a:ln w="6350">
            <a:solidFill>
              <a:srgbClr val="EAEAEA"/>
            </a:solidFill>
            <a:round/>
            <a:headEnd/>
            <a:tailEnd/>
          </a:ln>
        </p:spPr>
        <p:txBody>
          <a:bodyPr wrap="none" lIns="91429" tIns="45715" rIns="91429" bIns="45715" anchor="ctr"/>
          <a:lstStyle/>
          <a:p>
            <a:endParaRPr lang="en-GB" sz="1300">
              <a:ea typeface="LF_Kai"/>
              <a:cs typeface="LF_Kai"/>
            </a:endParaRPr>
          </a:p>
        </p:txBody>
      </p:sp>
      <p:sp>
        <p:nvSpPr>
          <p:cNvPr id="25619" name="Arc 22"/>
          <p:cNvSpPr>
            <a:spLocks/>
          </p:cNvSpPr>
          <p:nvPr/>
        </p:nvSpPr>
        <p:spPr bwMode="gray">
          <a:xfrm rot="6600000">
            <a:off x="3796507" y="4028281"/>
            <a:ext cx="1265238" cy="606425"/>
          </a:xfrm>
          <a:custGeom>
            <a:avLst/>
            <a:gdLst>
              <a:gd name="T0" fmla="*/ 2147483647 w 21600"/>
              <a:gd name="T1" fmla="*/ 0 h 10328"/>
              <a:gd name="T2" fmla="*/ 2147483647 w 21600"/>
              <a:gd name="T3" fmla="*/ 2147483647 h 10328"/>
              <a:gd name="T4" fmla="*/ 0 w 21600"/>
              <a:gd name="T5" fmla="*/ 2147483647 h 10328"/>
              <a:gd name="T6" fmla="*/ 0 60000 65536"/>
              <a:gd name="T7" fmla="*/ 0 60000 65536"/>
              <a:gd name="T8" fmla="*/ 0 60000 65536"/>
              <a:gd name="T9" fmla="*/ 0 w 21600"/>
              <a:gd name="T10" fmla="*/ 0 h 10328"/>
              <a:gd name="T11" fmla="*/ 21600 w 21600"/>
              <a:gd name="T12" fmla="*/ 10328 h 103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0328" fill="none" extrusionOk="0">
                <a:moveTo>
                  <a:pt x="19403" y="0"/>
                </a:moveTo>
                <a:cubicBezTo>
                  <a:pt x="20848" y="2954"/>
                  <a:pt x="21600" y="6200"/>
                  <a:pt x="21600" y="9490"/>
                </a:cubicBezTo>
                <a:cubicBezTo>
                  <a:pt x="21600" y="9769"/>
                  <a:pt x="21594" y="10048"/>
                  <a:pt x="21583" y="10327"/>
                </a:cubicBezTo>
              </a:path>
              <a:path w="21600" h="10328" stroke="0" extrusionOk="0">
                <a:moveTo>
                  <a:pt x="19403" y="0"/>
                </a:moveTo>
                <a:cubicBezTo>
                  <a:pt x="20848" y="2954"/>
                  <a:pt x="21600" y="6200"/>
                  <a:pt x="21600" y="9490"/>
                </a:cubicBezTo>
                <a:cubicBezTo>
                  <a:pt x="21600" y="9769"/>
                  <a:pt x="21594" y="10048"/>
                  <a:pt x="21583" y="10327"/>
                </a:cubicBezTo>
                <a:lnTo>
                  <a:pt x="0" y="9490"/>
                </a:lnTo>
                <a:lnTo>
                  <a:pt x="19403" y="0"/>
                </a:lnTo>
                <a:close/>
              </a:path>
            </a:pathLst>
          </a:custGeom>
          <a:noFill/>
          <a:ln w="9525">
            <a:solidFill>
              <a:srgbClr val="808080"/>
            </a:solidFill>
            <a:prstDash val="dash"/>
            <a:round/>
            <a:headEnd type="none" w="lg" len="lg"/>
            <a:tailEnd type="triangle" w="lg" len="med"/>
          </a:ln>
        </p:spPr>
        <p:txBody>
          <a:bodyPr rot="10800000" vert="eaVert" wrap="none" lIns="0" tIns="0" rIns="0" bIns="0" anchor="ctr"/>
          <a:lstStyle/>
          <a:p>
            <a:endParaRPr lang="es-CO"/>
          </a:p>
        </p:txBody>
      </p:sp>
      <p:sp>
        <p:nvSpPr>
          <p:cNvPr id="25620" name="Oval 23"/>
          <p:cNvSpPr>
            <a:spLocks noChangeAspect="1" noChangeArrowheads="1"/>
          </p:cNvSpPr>
          <p:nvPr/>
        </p:nvSpPr>
        <p:spPr bwMode="gray">
          <a:xfrm>
            <a:off x="3144838" y="4090988"/>
            <a:ext cx="401637" cy="401637"/>
          </a:xfrm>
          <a:prstGeom prst="ellipse">
            <a:avLst/>
          </a:prstGeom>
          <a:solidFill>
            <a:srgbClr val="EAEAEA"/>
          </a:solidFill>
          <a:ln w="6350">
            <a:solidFill>
              <a:srgbClr val="EAEAEA"/>
            </a:solidFill>
            <a:round/>
            <a:headEnd/>
            <a:tailEnd/>
          </a:ln>
        </p:spPr>
        <p:txBody>
          <a:bodyPr wrap="none" lIns="91429" tIns="45715" rIns="91429" bIns="45715" anchor="ctr"/>
          <a:lstStyle/>
          <a:p>
            <a:endParaRPr lang="en-GB" sz="1300">
              <a:ea typeface="LF_Kai"/>
              <a:cs typeface="LF_Kai"/>
            </a:endParaRPr>
          </a:p>
        </p:txBody>
      </p:sp>
      <p:sp>
        <p:nvSpPr>
          <p:cNvPr id="25621" name="Arc 24"/>
          <p:cNvSpPr>
            <a:spLocks/>
          </p:cNvSpPr>
          <p:nvPr/>
        </p:nvSpPr>
        <p:spPr bwMode="gray">
          <a:xfrm rot="9000000">
            <a:off x="3370263" y="3889375"/>
            <a:ext cx="1266825" cy="606425"/>
          </a:xfrm>
          <a:custGeom>
            <a:avLst/>
            <a:gdLst>
              <a:gd name="T0" fmla="*/ 2147483647 w 21600"/>
              <a:gd name="T1" fmla="*/ 0 h 10328"/>
              <a:gd name="T2" fmla="*/ 2147483647 w 21600"/>
              <a:gd name="T3" fmla="*/ 2147483647 h 10328"/>
              <a:gd name="T4" fmla="*/ 0 w 21600"/>
              <a:gd name="T5" fmla="*/ 2147483647 h 10328"/>
              <a:gd name="T6" fmla="*/ 0 60000 65536"/>
              <a:gd name="T7" fmla="*/ 0 60000 65536"/>
              <a:gd name="T8" fmla="*/ 0 60000 65536"/>
              <a:gd name="T9" fmla="*/ 0 w 21600"/>
              <a:gd name="T10" fmla="*/ 0 h 10328"/>
              <a:gd name="T11" fmla="*/ 21600 w 21600"/>
              <a:gd name="T12" fmla="*/ 10328 h 103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0328" fill="none" extrusionOk="0">
                <a:moveTo>
                  <a:pt x="19403" y="0"/>
                </a:moveTo>
                <a:cubicBezTo>
                  <a:pt x="20848" y="2954"/>
                  <a:pt x="21600" y="6200"/>
                  <a:pt x="21600" y="9490"/>
                </a:cubicBezTo>
                <a:cubicBezTo>
                  <a:pt x="21600" y="9769"/>
                  <a:pt x="21594" y="10048"/>
                  <a:pt x="21583" y="10327"/>
                </a:cubicBezTo>
              </a:path>
              <a:path w="21600" h="10328" stroke="0" extrusionOk="0">
                <a:moveTo>
                  <a:pt x="19403" y="0"/>
                </a:moveTo>
                <a:cubicBezTo>
                  <a:pt x="20848" y="2954"/>
                  <a:pt x="21600" y="6200"/>
                  <a:pt x="21600" y="9490"/>
                </a:cubicBezTo>
                <a:cubicBezTo>
                  <a:pt x="21600" y="9769"/>
                  <a:pt x="21594" y="10048"/>
                  <a:pt x="21583" y="10327"/>
                </a:cubicBezTo>
                <a:lnTo>
                  <a:pt x="0" y="9490"/>
                </a:lnTo>
                <a:lnTo>
                  <a:pt x="19403" y="0"/>
                </a:lnTo>
                <a:close/>
              </a:path>
            </a:pathLst>
          </a:custGeom>
          <a:noFill/>
          <a:ln w="9525">
            <a:solidFill>
              <a:srgbClr val="808080"/>
            </a:solidFill>
            <a:prstDash val="dash"/>
            <a:round/>
            <a:headEnd type="none" w="lg" len="lg"/>
            <a:tailEnd type="triangle" w="lg" len="med"/>
          </a:ln>
        </p:spPr>
        <p:txBody>
          <a:bodyPr rot="10800000" wrap="none" lIns="0" tIns="0" rIns="0" bIns="0" anchor="ctr"/>
          <a:lstStyle/>
          <a:p>
            <a:endParaRPr lang="es-CO"/>
          </a:p>
        </p:txBody>
      </p:sp>
      <p:sp>
        <p:nvSpPr>
          <p:cNvPr id="25622" name="Oval 25"/>
          <p:cNvSpPr>
            <a:spLocks noChangeAspect="1" noChangeArrowheads="1"/>
          </p:cNvSpPr>
          <p:nvPr/>
        </p:nvSpPr>
        <p:spPr bwMode="gray">
          <a:xfrm>
            <a:off x="2973388" y="3252788"/>
            <a:ext cx="401637" cy="401637"/>
          </a:xfrm>
          <a:prstGeom prst="ellipse">
            <a:avLst/>
          </a:prstGeom>
          <a:solidFill>
            <a:srgbClr val="EAEAEA"/>
          </a:solidFill>
          <a:ln w="6350">
            <a:solidFill>
              <a:srgbClr val="EAEAEA"/>
            </a:solidFill>
            <a:round/>
            <a:headEnd/>
            <a:tailEnd/>
          </a:ln>
        </p:spPr>
        <p:txBody>
          <a:bodyPr wrap="none" lIns="91429" tIns="45715" rIns="91429" bIns="45715" anchor="ctr"/>
          <a:lstStyle/>
          <a:p>
            <a:endParaRPr lang="en-GB" sz="1300">
              <a:ea typeface="LF_Kai"/>
              <a:cs typeface="LF_Kai"/>
            </a:endParaRPr>
          </a:p>
        </p:txBody>
      </p:sp>
      <p:sp>
        <p:nvSpPr>
          <p:cNvPr id="25623" name="Arc 26"/>
          <p:cNvSpPr>
            <a:spLocks/>
          </p:cNvSpPr>
          <p:nvPr/>
        </p:nvSpPr>
        <p:spPr bwMode="gray">
          <a:xfrm rot="-10200000">
            <a:off x="3121025" y="3516313"/>
            <a:ext cx="1265238" cy="604837"/>
          </a:xfrm>
          <a:custGeom>
            <a:avLst/>
            <a:gdLst>
              <a:gd name="T0" fmla="*/ 2147483647 w 21600"/>
              <a:gd name="T1" fmla="*/ 0 h 10328"/>
              <a:gd name="T2" fmla="*/ 2147483647 w 21600"/>
              <a:gd name="T3" fmla="*/ 2147483647 h 10328"/>
              <a:gd name="T4" fmla="*/ 0 w 21600"/>
              <a:gd name="T5" fmla="*/ 2147483647 h 10328"/>
              <a:gd name="T6" fmla="*/ 0 60000 65536"/>
              <a:gd name="T7" fmla="*/ 0 60000 65536"/>
              <a:gd name="T8" fmla="*/ 0 60000 65536"/>
              <a:gd name="T9" fmla="*/ 0 w 21600"/>
              <a:gd name="T10" fmla="*/ 0 h 10328"/>
              <a:gd name="T11" fmla="*/ 21600 w 21600"/>
              <a:gd name="T12" fmla="*/ 10328 h 103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0328" fill="none" extrusionOk="0">
                <a:moveTo>
                  <a:pt x="19403" y="0"/>
                </a:moveTo>
                <a:cubicBezTo>
                  <a:pt x="20848" y="2954"/>
                  <a:pt x="21600" y="6200"/>
                  <a:pt x="21600" y="9490"/>
                </a:cubicBezTo>
                <a:cubicBezTo>
                  <a:pt x="21600" y="9769"/>
                  <a:pt x="21594" y="10048"/>
                  <a:pt x="21583" y="10327"/>
                </a:cubicBezTo>
              </a:path>
              <a:path w="21600" h="10328" stroke="0" extrusionOk="0">
                <a:moveTo>
                  <a:pt x="19403" y="0"/>
                </a:moveTo>
                <a:cubicBezTo>
                  <a:pt x="20848" y="2954"/>
                  <a:pt x="21600" y="6200"/>
                  <a:pt x="21600" y="9490"/>
                </a:cubicBezTo>
                <a:cubicBezTo>
                  <a:pt x="21600" y="9769"/>
                  <a:pt x="21594" y="10048"/>
                  <a:pt x="21583" y="10327"/>
                </a:cubicBezTo>
                <a:lnTo>
                  <a:pt x="0" y="9490"/>
                </a:lnTo>
                <a:lnTo>
                  <a:pt x="19403" y="0"/>
                </a:lnTo>
                <a:close/>
              </a:path>
            </a:pathLst>
          </a:custGeom>
          <a:noFill/>
          <a:ln w="9525">
            <a:solidFill>
              <a:srgbClr val="808080"/>
            </a:solidFill>
            <a:prstDash val="dash"/>
            <a:round/>
            <a:headEnd type="none" w="lg" len="lg"/>
            <a:tailEnd type="triangle" w="lg" len="med"/>
          </a:ln>
        </p:spPr>
        <p:txBody>
          <a:bodyPr rot="10800000" wrap="none" lIns="0" tIns="0" rIns="0" bIns="0" anchor="ctr"/>
          <a:lstStyle/>
          <a:p>
            <a:endParaRPr lang="es-CO"/>
          </a:p>
        </p:txBody>
      </p:sp>
      <p:sp>
        <p:nvSpPr>
          <p:cNvPr id="25624" name="Oval 27"/>
          <p:cNvSpPr>
            <a:spLocks noChangeAspect="1" noChangeArrowheads="1"/>
          </p:cNvSpPr>
          <p:nvPr/>
        </p:nvSpPr>
        <p:spPr bwMode="gray">
          <a:xfrm>
            <a:off x="3398838" y="2490788"/>
            <a:ext cx="401637" cy="401637"/>
          </a:xfrm>
          <a:prstGeom prst="ellipse">
            <a:avLst/>
          </a:prstGeom>
          <a:solidFill>
            <a:srgbClr val="EAEAEA"/>
          </a:solidFill>
          <a:ln w="6350">
            <a:solidFill>
              <a:srgbClr val="EAEAEA"/>
            </a:solidFill>
            <a:round/>
            <a:headEnd/>
            <a:tailEnd/>
          </a:ln>
        </p:spPr>
        <p:txBody>
          <a:bodyPr wrap="none" lIns="91429" tIns="45715" rIns="91429" bIns="45715" anchor="ctr"/>
          <a:lstStyle/>
          <a:p>
            <a:endParaRPr lang="en-GB" sz="1300">
              <a:ea typeface="LF_Kai"/>
              <a:cs typeface="LF_Kai"/>
            </a:endParaRPr>
          </a:p>
        </p:txBody>
      </p:sp>
      <p:sp>
        <p:nvSpPr>
          <p:cNvPr id="25625" name="Arc 28"/>
          <p:cNvSpPr>
            <a:spLocks/>
          </p:cNvSpPr>
          <p:nvPr/>
        </p:nvSpPr>
        <p:spPr bwMode="gray">
          <a:xfrm rot="-7800000">
            <a:off x="3178175" y="3038475"/>
            <a:ext cx="1266825" cy="606425"/>
          </a:xfrm>
          <a:custGeom>
            <a:avLst/>
            <a:gdLst>
              <a:gd name="T0" fmla="*/ 2147483647 w 21600"/>
              <a:gd name="T1" fmla="*/ 0 h 10328"/>
              <a:gd name="T2" fmla="*/ 2147483647 w 21600"/>
              <a:gd name="T3" fmla="*/ 2147483647 h 10328"/>
              <a:gd name="T4" fmla="*/ 0 w 21600"/>
              <a:gd name="T5" fmla="*/ 2147483647 h 10328"/>
              <a:gd name="T6" fmla="*/ 0 60000 65536"/>
              <a:gd name="T7" fmla="*/ 0 60000 65536"/>
              <a:gd name="T8" fmla="*/ 0 60000 65536"/>
              <a:gd name="T9" fmla="*/ 0 w 21600"/>
              <a:gd name="T10" fmla="*/ 0 h 10328"/>
              <a:gd name="T11" fmla="*/ 21600 w 21600"/>
              <a:gd name="T12" fmla="*/ 10328 h 103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0328" fill="none" extrusionOk="0">
                <a:moveTo>
                  <a:pt x="19403" y="0"/>
                </a:moveTo>
                <a:cubicBezTo>
                  <a:pt x="20848" y="2954"/>
                  <a:pt x="21600" y="6200"/>
                  <a:pt x="21600" y="9490"/>
                </a:cubicBezTo>
                <a:cubicBezTo>
                  <a:pt x="21600" y="9769"/>
                  <a:pt x="21594" y="10048"/>
                  <a:pt x="21583" y="10327"/>
                </a:cubicBezTo>
              </a:path>
              <a:path w="21600" h="10328" stroke="0" extrusionOk="0">
                <a:moveTo>
                  <a:pt x="19403" y="0"/>
                </a:moveTo>
                <a:cubicBezTo>
                  <a:pt x="20848" y="2954"/>
                  <a:pt x="21600" y="6200"/>
                  <a:pt x="21600" y="9490"/>
                </a:cubicBezTo>
                <a:cubicBezTo>
                  <a:pt x="21600" y="9769"/>
                  <a:pt x="21594" y="10048"/>
                  <a:pt x="21583" y="10327"/>
                </a:cubicBezTo>
                <a:lnTo>
                  <a:pt x="0" y="9490"/>
                </a:lnTo>
                <a:lnTo>
                  <a:pt x="19403" y="0"/>
                </a:lnTo>
                <a:close/>
              </a:path>
            </a:pathLst>
          </a:custGeom>
          <a:noFill/>
          <a:ln w="9525">
            <a:solidFill>
              <a:srgbClr val="808080"/>
            </a:solidFill>
            <a:prstDash val="dash"/>
            <a:round/>
            <a:headEnd type="none" w="lg" len="lg"/>
            <a:tailEnd type="triangle" w="lg" len="med"/>
          </a:ln>
        </p:spPr>
        <p:txBody>
          <a:bodyPr vert="eaVert" wrap="none" lIns="0" tIns="0" rIns="0" bIns="0" anchor="ctr"/>
          <a:lstStyle/>
          <a:p>
            <a:endParaRPr lang="es-CO"/>
          </a:p>
        </p:txBody>
      </p:sp>
      <p:sp>
        <p:nvSpPr>
          <p:cNvPr id="25626" name="Arc 29"/>
          <p:cNvSpPr>
            <a:spLocks/>
          </p:cNvSpPr>
          <p:nvPr/>
        </p:nvSpPr>
        <p:spPr bwMode="gray">
          <a:xfrm rot="-5400000">
            <a:off x="3526632" y="2712244"/>
            <a:ext cx="1265237" cy="606425"/>
          </a:xfrm>
          <a:custGeom>
            <a:avLst/>
            <a:gdLst>
              <a:gd name="T0" fmla="*/ 2147483647 w 21600"/>
              <a:gd name="T1" fmla="*/ 0 h 10328"/>
              <a:gd name="T2" fmla="*/ 2147483647 w 21600"/>
              <a:gd name="T3" fmla="*/ 2147483647 h 10328"/>
              <a:gd name="T4" fmla="*/ 0 w 21600"/>
              <a:gd name="T5" fmla="*/ 2147483647 h 10328"/>
              <a:gd name="T6" fmla="*/ 0 60000 65536"/>
              <a:gd name="T7" fmla="*/ 0 60000 65536"/>
              <a:gd name="T8" fmla="*/ 0 60000 65536"/>
              <a:gd name="T9" fmla="*/ 0 w 21600"/>
              <a:gd name="T10" fmla="*/ 0 h 10328"/>
              <a:gd name="T11" fmla="*/ 21600 w 21600"/>
              <a:gd name="T12" fmla="*/ 10328 h 103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0328" fill="none" extrusionOk="0">
                <a:moveTo>
                  <a:pt x="19403" y="0"/>
                </a:moveTo>
                <a:cubicBezTo>
                  <a:pt x="20848" y="2954"/>
                  <a:pt x="21600" y="6200"/>
                  <a:pt x="21600" y="9490"/>
                </a:cubicBezTo>
                <a:cubicBezTo>
                  <a:pt x="21600" y="9769"/>
                  <a:pt x="21594" y="10048"/>
                  <a:pt x="21583" y="10327"/>
                </a:cubicBezTo>
              </a:path>
              <a:path w="21600" h="10328" stroke="0" extrusionOk="0">
                <a:moveTo>
                  <a:pt x="19403" y="0"/>
                </a:moveTo>
                <a:cubicBezTo>
                  <a:pt x="20848" y="2954"/>
                  <a:pt x="21600" y="6200"/>
                  <a:pt x="21600" y="9490"/>
                </a:cubicBezTo>
                <a:cubicBezTo>
                  <a:pt x="21600" y="9769"/>
                  <a:pt x="21594" y="10048"/>
                  <a:pt x="21583" y="10327"/>
                </a:cubicBezTo>
                <a:lnTo>
                  <a:pt x="0" y="9490"/>
                </a:lnTo>
                <a:lnTo>
                  <a:pt x="19403" y="0"/>
                </a:lnTo>
                <a:close/>
              </a:path>
            </a:pathLst>
          </a:custGeom>
          <a:noFill/>
          <a:ln w="9525">
            <a:solidFill>
              <a:srgbClr val="808080"/>
            </a:solidFill>
            <a:prstDash val="dash"/>
            <a:round/>
            <a:headEnd type="none" w="lg" len="lg"/>
            <a:tailEnd type="triangle" w="lg" len="med"/>
          </a:ln>
        </p:spPr>
        <p:txBody>
          <a:bodyPr vert="eaVert" wrap="none" lIns="0" tIns="0" rIns="0" bIns="0" anchor="ctr"/>
          <a:lstStyle/>
          <a:p>
            <a:endParaRPr lang="es-CO"/>
          </a:p>
        </p:txBody>
      </p:sp>
      <p:sp>
        <p:nvSpPr>
          <p:cNvPr id="25627" name="Rectangle 10"/>
          <p:cNvSpPr>
            <a:spLocks noChangeArrowheads="1"/>
          </p:cNvSpPr>
          <p:nvPr/>
        </p:nvSpPr>
        <p:spPr bwMode="gray">
          <a:xfrm>
            <a:off x="6016625" y="3348038"/>
            <a:ext cx="0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>
              <a:spcBef>
                <a:spcPct val="20000"/>
              </a:spcBef>
            </a:pPr>
            <a:endParaRPr lang="es-AR" sz="1000" b="1">
              <a:ea typeface="LF_Kai"/>
              <a:cs typeface="LF_Kai"/>
            </a:endParaRPr>
          </a:p>
        </p:txBody>
      </p:sp>
      <p:sp>
        <p:nvSpPr>
          <p:cNvPr id="25628" name="Rectangle 18"/>
          <p:cNvSpPr>
            <a:spLocks noChangeArrowheads="1"/>
          </p:cNvSpPr>
          <p:nvPr/>
        </p:nvSpPr>
        <p:spPr bwMode="gray">
          <a:xfrm>
            <a:off x="250825" y="4005204"/>
            <a:ext cx="2751138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s-ES_tradnl" sz="1000" b="1" u="sng" dirty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Alta calidad de cartera,</a:t>
            </a:r>
            <a:r>
              <a:rPr lang="es-ES_tradnl" sz="1000" dirty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 dado su modelo de negocio que canaliza más del 97,7% de su cartera de consumo a través de libranzas.</a:t>
            </a:r>
          </a:p>
          <a:p>
            <a:pPr algn="just">
              <a:spcBef>
                <a:spcPct val="20000"/>
              </a:spcBef>
            </a:pPr>
            <a:r>
              <a:rPr lang="es-CO" sz="1000" dirty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Al mes de </a:t>
            </a:r>
            <a:r>
              <a:rPr lang="es-CO" sz="1000" dirty="0" smtClean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junio de 2013, </a:t>
            </a:r>
            <a:r>
              <a:rPr lang="es-CO" sz="1000" dirty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la calidad de la cartera del Banco era de </a:t>
            </a:r>
            <a:r>
              <a:rPr lang="es-CO" sz="1000" dirty="0" smtClean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2,2% </a:t>
            </a:r>
            <a:endParaRPr lang="es-AR" sz="1000" dirty="0">
              <a:solidFill>
                <a:schemeClr val="accent2"/>
              </a:solidFill>
              <a:latin typeface="Century Gothic" pitchFamily="34" charset="0"/>
              <a:ea typeface="LF_Kai"/>
              <a:cs typeface="LF_Kai"/>
            </a:endParaRPr>
          </a:p>
        </p:txBody>
      </p:sp>
      <p:pic>
        <p:nvPicPr>
          <p:cNvPr id="25629" name="Picture 6" descr="eug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3505200"/>
            <a:ext cx="1882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3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7375E-9904-40C2-952A-7CB9BAA72F41}" type="slidenum">
              <a:rPr lang="es-ES" smtClean="0">
                <a:solidFill>
                  <a:schemeClr val="accent2"/>
                </a:solidFill>
              </a:rPr>
              <a:pPr>
                <a:defRPr/>
              </a:pPr>
              <a:t>5</a:t>
            </a:fld>
            <a:endParaRPr lang="es-ES" dirty="0">
              <a:solidFill>
                <a:schemeClr val="accent2"/>
              </a:solidFill>
            </a:endParaRPr>
          </a:p>
        </p:txBody>
      </p:sp>
      <p:sp>
        <p:nvSpPr>
          <p:cNvPr id="25631" name="36 Rectángulo"/>
          <p:cNvSpPr>
            <a:spLocks noChangeArrowheads="1"/>
          </p:cNvSpPr>
          <p:nvPr/>
        </p:nvSpPr>
        <p:spPr bwMode="auto">
          <a:xfrm>
            <a:off x="6096000" y="3501008"/>
            <a:ext cx="2895600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s-ES" sz="1000" b="1" u="sng" dirty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Cobertura nacional con alta penetración </a:t>
            </a:r>
            <a:r>
              <a:rPr lang="es-ES" sz="1000" dirty="0">
                <a:solidFill>
                  <a:schemeClr val="accent2"/>
                </a:solidFill>
                <a:latin typeface="Century Gothic" pitchFamily="34" charset="0"/>
                <a:ea typeface="LF_Kai"/>
                <a:cs typeface="LF_Kai"/>
              </a:rPr>
              <a:t>en diferentes segmentos del mercado. Presencia en las principales ciudades del país y en general en 99 municipios, 78 de ellos con población superior a 20.000  habitantes, de los cuales 30 son capitales de departamento.</a:t>
            </a:r>
            <a:endParaRPr lang="es-AR" sz="1000" dirty="0">
              <a:solidFill>
                <a:schemeClr val="accent2"/>
              </a:solidFill>
              <a:latin typeface="Century Gothic" pitchFamily="34" charset="0"/>
              <a:ea typeface="LF_Kai"/>
              <a:cs typeface="LF_Ka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1 Título"/>
          <p:cNvSpPr>
            <a:spLocks noGrp="1"/>
          </p:cNvSpPr>
          <p:nvPr>
            <p:ph type="title" idx="4294967295"/>
          </p:nvPr>
        </p:nvSpPr>
        <p:spPr>
          <a:xfrm>
            <a:off x="827088" y="260350"/>
            <a:ext cx="7772400" cy="1363663"/>
          </a:xfrm>
        </p:spPr>
        <p:txBody>
          <a:bodyPr/>
          <a:lstStyle/>
          <a:p>
            <a:pPr algn="ctr" eaLnBrk="1" hangingPunct="1"/>
            <a:r>
              <a:rPr lang="es-CO" sz="4000" dirty="0" smtClean="0">
                <a:solidFill>
                  <a:srgbClr val="000000"/>
                </a:solidFill>
                <a:latin typeface="Candara" pitchFamily="34" charset="0"/>
              </a:rPr>
              <a:t>3. CANALES DE DISTRIBUCIÓN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710C2-2FC2-4662-896F-89927B9A3A93}" type="slidenum">
              <a:rPr lang="es-CO" smtClean="0">
                <a:solidFill>
                  <a:schemeClr val="accent2"/>
                </a:solidFill>
              </a:rPr>
              <a:pPr>
                <a:defRPr/>
              </a:pPr>
              <a:t>6</a:t>
            </a:fld>
            <a:endParaRPr lang="es-CO" dirty="0">
              <a:solidFill>
                <a:schemeClr val="accent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00808"/>
            <a:ext cx="7829670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2 Marcador de texto"/>
          <p:cNvSpPr>
            <a:spLocks noGrp="1"/>
          </p:cNvSpPr>
          <p:nvPr>
            <p:ph type="body" idx="4294967295"/>
          </p:nvPr>
        </p:nvSpPr>
        <p:spPr>
          <a:xfrm>
            <a:off x="468313" y="2855913"/>
            <a:ext cx="7772400" cy="1509712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es-CO" sz="4000" dirty="0" smtClean="0">
                <a:solidFill>
                  <a:srgbClr val="000000"/>
                </a:solidFill>
                <a:latin typeface="Candara" pitchFamily="34" charset="0"/>
              </a:rPr>
              <a:t>4. Evolución de las principales cifras 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10B015-37F7-4DB6-BB33-54093E2B0DCC}" type="slidenum">
              <a:rPr lang="es-CO" smtClean="0">
                <a:solidFill>
                  <a:schemeClr val="accent2"/>
                </a:solidFill>
              </a:rPr>
              <a:pPr>
                <a:defRPr/>
              </a:pPr>
              <a:t>7</a:t>
            </a:fld>
            <a:endParaRPr lang="es-CO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1124744"/>
            <a:ext cx="4032448" cy="3362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699" name="1 Título"/>
          <p:cNvSpPr>
            <a:spLocks noGrp="1"/>
          </p:cNvSpPr>
          <p:nvPr>
            <p:ph type="title" idx="4294967295"/>
          </p:nvPr>
        </p:nvSpPr>
        <p:spPr>
          <a:xfrm>
            <a:off x="539750" y="981075"/>
            <a:ext cx="3311525" cy="287338"/>
          </a:xfrm>
        </p:spPr>
        <p:txBody>
          <a:bodyPr/>
          <a:lstStyle/>
          <a:p>
            <a:pPr algn="ctr" eaLnBrk="1" hangingPunct="1"/>
            <a:r>
              <a:rPr lang="es-CO" sz="2000" b="1" smtClean="0">
                <a:solidFill>
                  <a:srgbClr val="000000"/>
                </a:solidFill>
              </a:rPr>
              <a:t>EVOLUCIÓN DE LOS ACTIVOS</a:t>
            </a:r>
          </a:p>
        </p:txBody>
      </p:sp>
      <p:sp>
        <p:nvSpPr>
          <p:cNvPr id="29700" name="6 CuadroTexto"/>
          <p:cNvSpPr txBox="1">
            <a:spLocks noChangeArrowheads="1"/>
          </p:cNvSpPr>
          <p:nvPr/>
        </p:nvSpPr>
        <p:spPr bwMode="auto">
          <a:xfrm>
            <a:off x="683221" y="2060575"/>
            <a:ext cx="2160587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O" sz="1200" dirty="0">
                <a:solidFill>
                  <a:srgbClr val="000000"/>
                </a:solidFill>
              </a:rPr>
              <a:t>TACC </a:t>
            </a:r>
            <a:r>
              <a:rPr lang="es-CO" sz="1200" dirty="0" smtClean="0">
                <a:solidFill>
                  <a:srgbClr val="000000"/>
                </a:solidFill>
              </a:rPr>
              <a:t>05- Jun. 13  11,5%</a:t>
            </a:r>
            <a:endParaRPr lang="es-CO" sz="1200" dirty="0">
              <a:solidFill>
                <a:srgbClr val="000000"/>
              </a:solidFill>
            </a:endParaRPr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F725B1-25CE-4D0C-A78C-088C357FC620}" type="slidenum">
              <a:rPr lang="es-CO" smtClean="0">
                <a:solidFill>
                  <a:schemeClr val="accent2"/>
                </a:solidFill>
              </a:rPr>
              <a:pPr>
                <a:defRPr/>
              </a:pPr>
              <a:t>8</a:t>
            </a:fld>
            <a:endParaRPr lang="es-CO" dirty="0">
              <a:solidFill>
                <a:schemeClr val="accent2"/>
              </a:solidFill>
            </a:endParaRPr>
          </a:p>
        </p:txBody>
      </p:sp>
      <p:sp>
        <p:nvSpPr>
          <p:cNvPr id="16" name="1 Título"/>
          <p:cNvSpPr txBox="1">
            <a:spLocks/>
          </p:cNvSpPr>
          <p:nvPr/>
        </p:nvSpPr>
        <p:spPr bwMode="auto">
          <a:xfrm>
            <a:off x="4716463" y="3068638"/>
            <a:ext cx="421163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fontAlgn="auto">
              <a:spcAft>
                <a:spcPts val="0"/>
              </a:spcAft>
              <a:defRPr/>
            </a:pPr>
            <a:r>
              <a:rPr lang="es-CO" sz="2000" b="1" dirty="0">
                <a:solidFill>
                  <a:srgbClr val="000000"/>
                </a:solidFill>
                <a:latin typeface="Candara" pitchFamily="34" charset="0"/>
                <a:ea typeface="+mj-ea"/>
                <a:cs typeface="+mj-cs"/>
              </a:rPr>
              <a:t> ESTRUCTURA DE LOS ACTIVOS (%)</a:t>
            </a:r>
          </a:p>
        </p:txBody>
      </p:sp>
      <p:sp>
        <p:nvSpPr>
          <p:cNvPr id="29703" name="12 Rectángulo"/>
          <p:cNvSpPr>
            <a:spLocks noChangeArrowheads="1"/>
          </p:cNvSpPr>
          <p:nvPr/>
        </p:nvSpPr>
        <p:spPr bwMode="auto">
          <a:xfrm>
            <a:off x="323850" y="4149725"/>
            <a:ext cx="4572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O" sz="1200">
                <a:solidFill>
                  <a:srgbClr val="000000"/>
                </a:solidFill>
              </a:rPr>
              <a:t>Saldos en billones de $ a Diciembre de cada año</a:t>
            </a:r>
            <a:endParaRPr lang="en-US" sz="120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 t="13132" r="6560" b="14087"/>
          <a:stretch>
            <a:fillRect/>
          </a:stretch>
        </p:blipFill>
        <p:spPr bwMode="auto">
          <a:xfrm>
            <a:off x="4141415" y="3861049"/>
            <a:ext cx="4871756" cy="265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1 Título"/>
          <p:cNvSpPr>
            <a:spLocks noGrp="1"/>
          </p:cNvSpPr>
          <p:nvPr>
            <p:ph type="title" idx="4294967295"/>
          </p:nvPr>
        </p:nvSpPr>
        <p:spPr>
          <a:xfrm>
            <a:off x="539750" y="1052513"/>
            <a:ext cx="7772400" cy="1362075"/>
          </a:xfrm>
        </p:spPr>
        <p:txBody>
          <a:bodyPr/>
          <a:lstStyle/>
          <a:p>
            <a:pPr algn="ctr" eaLnBrk="1" hangingPunct="1"/>
            <a:r>
              <a:rPr lang="es-CO" sz="4000" dirty="0" smtClean="0">
                <a:solidFill>
                  <a:srgbClr val="000000"/>
                </a:solidFill>
                <a:latin typeface="Candara" pitchFamily="34" charset="0"/>
              </a:rPr>
              <a:t>Composición de la Cartera a Junio de 2013</a:t>
            </a:r>
            <a:r>
              <a:rPr lang="es-CO" sz="4000" dirty="0" smtClean="0">
                <a:latin typeface="Candara" pitchFamily="34" charset="0"/>
              </a:rPr>
              <a:t/>
            </a:r>
            <a:br>
              <a:rPr lang="es-CO" sz="4000" dirty="0" smtClean="0">
                <a:latin typeface="Candara" pitchFamily="34" charset="0"/>
              </a:rPr>
            </a:br>
            <a:endParaRPr lang="es-CO" sz="4000" dirty="0" smtClean="0">
              <a:latin typeface="Candara" pitchFamily="34" charset="0"/>
            </a:endParaRPr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4068FF-F922-4919-8F7C-B6AC51094207}" type="slidenum">
              <a:rPr lang="es-CO" smtClean="0">
                <a:solidFill>
                  <a:schemeClr val="accent2"/>
                </a:solidFill>
              </a:rPr>
              <a:pPr>
                <a:defRPr/>
              </a:pPr>
              <a:t>9</a:t>
            </a:fld>
            <a:endParaRPr lang="es-CO" dirty="0">
              <a:solidFill>
                <a:schemeClr val="accent2"/>
              </a:solidFill>
            </a:endParaRPr>
          </a:p>
        </p:txBody>
      </p:sp>
      <p:sp>
        <p:nvSpPr>
          <p:cNvPr id="33795" name="11 CuadroTexto"/>
          <p:cNvSpPr txBox="1">
            <a:spLocks noChangeArrowheads="1"/>
          </p:cNvSpPr>
          <p:nvPr/>
        </p:nvSpPr>
        <p:spPr bwMode="auto">
          <a:xfrm>
            <a:off x="1042988" y="1989138"/>
            <a:ext cx="23050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O">
                <a:solidFill>
                  <a:srgbClr val="000000"/>
                </a:solidFill>
              </a:rPr>
              <a:t>BANCO POPULAR</a:t>
            </a:r>
          </a:p>
        </p:txBody>
      </p:sp>
      <p:sp>
        <p:nvSpPr>
          <p:cNvPr id="33796" name="12 CuadroTexto"/>
          <p:cNvSpPr txBox="1">
            <a:spLocks noChangeArrowheads="1"/>
          </p:cNvSpPr>
          <p:nvPr/>
        </p:nvSpPr>
        <p:spPr bwMode="auto">
          <a:xfrm>
            <a:off x="6445250" y="1989138"/>
            <a:ext cx="13668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O">
                <a:solidFill>
                  <a:srgbClr val="000000"/>
                </a:solidFill>
              </a:rPr>
              <a:t>SISTEMA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 l="63726" t="34346" r="10934" b="19097"/>
          <a:stretch>
            <a:fillRect/>
          </a:stretch>
        </p:blipFill>
        <p:spPr bwMode="auto">
          <a:xfrm>
            <a:off x="4139952" y="5085184"/>
            <a:ext cx="1728192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 l="26070" t="4976" r="33388"/>
          <a:stretch>
            <a:fillRect/>
          </a:stretch>
        </p:blipFill>
        <p:spPr bwMode="auto">
          <a:xfrm>
            <a:off x="5652120" y="2708920"/>
            <a:ext cx="3312368" cy="3530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 l="13045" t="12915" r="51056" b="7273"/>
          <a:stretch>
            <a:fillRect/>
          </a:stretch>
        </p:blipFill>
        <p:spPr bwMode="auto">
          <a:xfrm>
            <a:off x="539552" y="2920708"/>
            <a:ext cx="3168352" cy="3278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Personalizado 6">
      <a:dk1>
        <a:srgbClr val="B1E0A1"/>
      </a:dk1>
      <a:lt1>
        <a:sysClr val="window" lastClr="FFFFFF"/>
      </a:lt1>
      <a:dk2>
        <a:srgbClr val="74C858"/>
      </a:dk2>
      <a:lt2>
        <a:srgbClr val="DBF5F9"/>
      </a:lt2>
      <a:accent1>
        <a:srgbClr val="74C858"/>
      </a:accent1>
      <a:accent2>
        <a:srgbClr val="2A541B"/>
      </a:accent2>
      <a:accent3>
        <a:srgbClr val="29541B"/>
      </a:accent3>
      <a:accent4>
        <a:srgbClr val="3F7E29"/>
      </a:accent4>
      <a:accent5>
        <a:srgbClr val="77C95C"/>
      </a:accent5>
      <a:accent6>
        <a:srgbClr val="93D47E"/>
      </a:accent6>
      <a:hlink>
        <a:srgbClr val="A4DB92"/>
      </a:hlink>
      <a:folHlink>
        <a:srgbClr val="B7E2A9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ersonalizado 6">
    <a:dk1>
      <a:srgbClr val="B1E0A1"/>
    </a:dk1>
    <a:lt1>
      <a:sysClr val="window" lastClr="FFFFFF"/>
    </a:lt1>
    <a:dk2>
      <a:srgbClr val="74C858"/>
    </a:dk2>
    <a:lt2>
      <a:srgbClr val="DBF5F9"/>
    </a:lt2>
    <a:accent1>
      <a:srgbClr val="74C858"/>
    </a:accent1>
    <a:accent2>
      <a:srgbClr val="2A541B"/>
    </a:accent2>
    <a:accent3>
      <a:srgbClr val="29541B"/>
    </a:accent3>
    <a:accent4>
      <a:srgbClr val="3F7E29"/>
    </a:accent4>
    <a:accent5>
      <a:srgbClr val="77C95C"/>
    </a:accent5>
    <a:accent6>
      <a:srgbClr val="93D47E"/>
    </a:accent6>
    <a:hlink>
      <a:srgbClr val="A4DB92"/>
    </a:hlink>
    <a:folHlink>
      <a:srgbClr val="B7E2A9"/>
    </a:folHlink>
  </a:clrScheme>
</a:themeOverride>
</file>

<file path=ppt/theme/themeOverride2.xml><?xml version="1.0" encoding="utf-8"?>
<a:themeOverride xmlns:a="http://schemas.openxmlformats.org/drawingml/2006/main">
  <a:clrScheme name="Personalizado 6">
    <a:dk1>
      <a:srgbClr val="B1E0A1"/>
    </a:dk1>
    <a:lt1>
      <a:sysClr val="window" lastClr="FFFFFF"/>
    </a:lt1>
    <a:dk2>
      <a:srgbClr val="74C858"/>
    </a:dk2>
    <a:lt2>
      <a:srgbClr val="DBF5F9"/>
    </a:lt2>
    <a:accent1>
      <a:srgbClr val="74C858"/>
    </a:accent1>
    <a:accent2>
      <a:srgbClr val="2A541B"/>
    </a:accent2>
    <a:accent3>
      <a:srgbClr val="29541B"/>
    </a:accent3>
    <a:accent4>
      <a:srgbClr val="3F7E29"/>
    </a:accent4>
    <a:accent5>
      <a:srgbClr val="77C95C"/>
    </a:accent5>
    <a:accent6>
      <a:srgbClr val="93D47E"/>
    </a:accent6>
    <a:hlink>
      <a:srgbClr val="A4DB92"/>
    </a:hlink>
    <a:folHlink>
      <a:srgbClr val="B7E2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7329</TotalTime>
  <Words>1308</Words>
  <Application>Microsoft Office PowerPoint</Application>
  <PresentationFormat>Presentación en pantalla (4:3)</PresentationFormat>
  <Paragraphs>194</Paragraphs>
  <Slides>29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0" baseType="lpstr">
      <vt:lpstr>Flujo</vt:lpstr>
      <vt:lpstr>  PROGRAMA DE EMISIÓN DE BONOS ORDINARIOS</vt:lpstr>
      <vt:lpstr>Advertencia</vt:lpstr>
      <vt:lpstr>ÍNDICE</vt:lpstr>
      <vt:lpstr>1. COMPOSICIÓN ACCIONARIA A 30 DE JUNIO DE 2013</vt:lpstr>
      <vt:lpstr>Presentación de PowerPoint</vt:lpstr>
      <vt:lpstr>3. CANALES DE DISTRIBUCIÓN</vt:lpstr>
      <vt:lpstr>Presentación de PowerPoint</vt:lpstr>
      <vt:lpstr>EVOLUCIÓN DE LOS ACTIVOS</vt:lpstr>
      <vt:lpstr>Composición de la Cartera a Junio de 2013 </vt:lpstr>
      <vt:lpstr>Mezcla de los principales pasivos</vt:lpstr>
      <vt:lpstr>Evolución de la Utilidad</vt:lpstr>
      <vt:lpstr>Evolución del Patrimonio</vt:lpstr>
      <vt:lpstr>Composición Ingresos Financieros</vt:lpstr>
      <vt:lpstr>Presentación de PowerPoint</vt:lpstr>
      <vt:lpstr>Presentación de PowerPoint</vt:lpstr>
      <vt:lpstr>Calidad cartera Banco vs. Sistema Bancario</vt:lpstr>
      <vt:lpstr> 6. Calificaciones de Riesgo del Banco</vt:lpstr>
      <vt:lpstr>Presentación de PowerPoint</vt:lpstr>
      <vt:lpstr>Bonos Ordinarios 2013 </vt:lpstr>
      <vt:lpstr>Bonos Ordinarios 2013</vt:lpstr>
      <vt:lpstr>Bonos Ordinarios 2013 </vt:lpstr>
      <vt:lpstr>Presentación de PowerPoint</vt:lpstr>
      <vt:lpstr>Bonos Ordinarios 2013</vt:lpstr>
      <vt:lpstr>Presentación de PowerPoint</vt:lpstr>
      <vt:lpstr>Agentes Colaboradores</vt:lpstr>
      <vt:lpstr>Atención sobre la presente emisión a Inversionistas: </vt:lpstr>
      <vt:lpstr>Presentación de PowerPoint</vt:lpstr>
      <vt:lpstr>Presentación de PowerPoint</vt:lpstr>
      <vt:lpstr>Presentación de PowerPoint</vt:lpstr>
    </vt:vector>
  </TitlesOfParts>
  <Company>Banco Popular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BANCO POPULAR  PROGRMA DE EMISIÓN DE BONOS ORDINARIOS</dc:title>
  <dc:creator>1026257411</dc:creator>
  <cp:lastModifiedBy>RAUL ENRIQUE OLIVARES SUAREZ</cp:lastModifiedBy>
  <cp:revision>536</cp:revision>
  <dcterms:created xsi:type="dcterms:W3CDTF">2012-01-13T13:50:06Z</dcterms:created>
  <dcterms:modified xsi:type="dcterms:W3CDTF">2013-11-21T13:42:10Z</dcterms:modified>
</cp:coreProperties>
</file>